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84" r:id="rId2"/>
    <p:sldMasterId id="2147483672" r:id="rId3"/>
    <p:sldMasterId id="2147483660" r:id="rId4"/>
  </p:sldMasterIdLst>
  <p:notesMasterIdLst>
    <p:notesMasterId r:id="rId24"/>
  </p:notesMasterIdLst>
  <p:sldIdLst>
    <p:sldId id="272" r:id="rId5"/>
    <p:sldId id="300" r:id="rId6"/>
    <p:sldId id="302" r:id="rId7"/>
    <p:sldId id="303" r:id="rId8"/>
    <p:sldId id="304" r:id="rId9"/>
    <p:sldId id="305" r:id="rId10"/>
    <p:sldId id="321" r:id="rId11"/>
    <p:sldId id="308" r:id="rId12"/>
    <p:sldId id="309" r:id="rId13"/>
    <p:sldId id="322" r:id="rId14"/>
    <p:sldId id="323" r:id="rId15"/>
    <p:sldId id="311" r:id="rId16"/>
    <p:sldId id="312" r:id="rId17"/>
    <p:sldId id="314" r:id="rId18"/>
    <p:sldId id="315" r:id="rId19"/>
    <p:sldId id="316" r:id="rId20"/>
    <p:sldId id="318" r:id="rId21"/>
    <p:sldId id="317" r:id="rId22"/>
    <p:sldId id="319" r:id="rId23"/>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83E6"/>
    <a:srgbClr val="333399"/>
    <a:srgbClr val="3333CC"/>
    <a:srgbClr val="159BFF"/>
    <a:srgbClr val="C2E7F0"/>
    <a:srgbClr val="0080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7" d="100"/>
          <a:sy n="117" d="100"/>
        </p:scale>
        <p:origin x="-1464" y="-102"/>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ata\Milena\Stecajevi\Osnivanje%20agencije\Vebinar%20ALSU\Statisticki%20pregled%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sr-Latn-CS"/>
  <c:chart>
    <c:plotArea>
      <c:layout/>
      <c:pieChart>
        <c:varyColors val="1"/>
        <c:ser>
          <c:idx val="0"/>
          <c:order val="0"/>
          <c:dLbls>
            <c:dLbl>
              <c:idx val="3"/>
              <c:layout>
                <c:manualLayout>
                  <c:x val="6.69289151356081E-2"/>
                  <c:y val="1.4000437445319402E-2"/>
                </c:manualLayout>
              </c:layout>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539-40EC-AB7E-AD9F05FB5A4A}"/>
                </c:ext>
              </c:extLst>
            </c:dLbl>
            <c:spPr>
              <a:noFill/>
              <a:ln>
                <a:noFill/>
              </a:ln>
              <a:effectLst/>
            </c:spPr>
            <c:showPercent val="1"/>
            <c:showLeaderLines val="1"/>
            <c:extLst xmlns:c16r2="http://schemas.microsoft.com/office/drawing/2015/06/chart">
              <c:ext xmlns:c15="http://schemas.microsoft.com/office/drawing/2012/chart" uri="{CE6537A1-D6FC-4f65-9D91-7224C49458BB}"/>
            </c:extLst>
          </c:dLbls>
          <c:cat>
            <c:strRef>
              <c:f>Sheet2!$A$8:$A$11</c:f>
              <c:strCache>
                <c:ptCount val="4"/>
                <c:pt idx="0">
                  <c:v>Микро</c:v>
                </c:pt>
                <c:pt idx="1">
                  <c:v>Мала</c:v>
                </c:pt>
                <c:pt idx="2">
                  <c:v>Средња</c:v>
                </c:pt>
                <c:pt idx="3">
                  <c:v>Велика</c:v>
                </c:pt>
              </c:strCache>
            </c:strRef>
          </c:cat>
          <c:val>
            <c:numRef>
              <c:f>Sheet2!$B$8:$B$11</c:f>
              <c:numCache>
                <c:formatCode>General</c:formatCode>
                <c:ptCount val="4"/>
                <c:pt idx="0">
                  <c:v>261</c:v>
                </c:pt>
                <c:pt idx="1">
                  <c:v>18</c:v>
                </c:pt>
                <c:pt idx="2">
                  <c:v>5</c:v>
                </c:pt>
                <c:pt idx="3">
                  <c:v>2</c:v>
                </c:pt>
              </c:numCache>
            </c:numRef>
          </c:val>
          <c:extLst xmlns:c16r2="http://schemas.microsoft.com/office/drawing/2015/06/chart">
            <c:ext xmlns:c16="http://schemas.microsoft.com/office/drawing/2014/chart" uri="{C3380CC4-5D6E-409C-BE32-E72D297353CC}">
              <c16:uniqueId val="{00000001-5539-40EC-AB7E-AD9F05FB5A4A}"/>
            </c:ext>
          </c:extLst>
        </c:ser>
        <c:firstSliceAng val="0"/>
      </c:pieChart>
    </c:plotArea>
    <c:legend>
      <c:legendPos val="r"/>
      <c:layout>
        <c:manualLayout>
          <c:xMode val="edge"/>
          <c:yMode val="edge"/>
          <c:x val="0.73843397141339762"/>
          <c:y val="0.22262363264751889"/>
          <c:w val="0.23241928074913745"/>
          <c:h val="0.49724038598885983"/>
        </c:manualLayout>
      </c:layout>
    </c:legend>
    <c:plotVisOnly val="1"/>
    <c:dispBlanksAs val="zero"/>
  </c:chart>
  <c:spPr>
    <a:ln w="12700">
      <a:noFill/>
    </a:ln>
  </c:spPr>
  <c:txPr>
    <a:bodyPr/>
    <a:lstStyle/>
    <a:p>
      <a:pPr>
        <a:defRPr baseline="0"/>
      </a:pPr>
      <a:endParaRPr lang="sr-Latn-C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2020-11-19</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lvl3pPr>
              <a:defRPr/>
            </a:lvl3pPr>
          </a:lstStyle>
          <a:p>
            <a:pPr lvl="0"/>
            <a:r>
              <a:rPr lang="en-US" dirty="0"/>
              <a:t>Click to edit Master text styles</a:t>
            </a:r>
          </a:p>
          <a:p>
            <a:pPr lvl="1"/>
            <a:r>
              <a:rPr lang="en-US" dirty="0"/>
              <a:t>Second level</a:t>
            </a:r>
          </a:p>
          <a:p>
            <a:pPr lvl="2"/>
            <a:r>
              <a:rPr lang="en-US" dirty="0"/>
              <a:t>Third </a:t>
            </a:r>
            <a:r>
              <a:rPr lang="en-US" dirty="0" err="1"/>
              <a:t>leve</a:t>
            </a:r>
            <a:fld id="{6A87825A-78DC-4D36-BD65-2610B6502B99}" type="slidenum">
              <a:rPr lang="en-US" smtClean="0"/>
              <a:pPr lvl="2"/>
              <a:t>‹#›</a:t>
            </a:fld>
            <a:r>
              <a:rPr lang="en-US" dirty="0"/>
              <a:t>l</a:t>
            </a:r>
          </a:p>
          <a:p>
            <a:pPr lvl="3"/>
            <a:r>
              <a:rPr lang="en-US" dirty="0"/>
              <a:t>Fourth level</a:t>
            </a:r>
          </a:p>
          <a:p>
            <a:pPr lvl="4"/>
            <a:r>
              <a:rPr lang="en-US" dirty="0"/>
              <a:t>Fifth level</a:t>
            </a:r>
          </a:p>
        </p:txBody>
      </p:sp>
    </p:spTree>
    <p:extLst>
      <p:ext uri="{BB962C8B-B14F-4D97-AF65-F5344CB8AC3E}">
        <p14:creationId xmlns=""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endParaRPr lang="x-none" altLang="x-none"/>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endParaRPr lang="x-none" altLang="x-none"/>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 xmlns:a16="http://schemas.microsoft.com/office/drawing/2014/main" id="{4AFD2D1C-6F4B-4E21-BA4C-D51D590F6FA9}"/>
              </a:ext>
            </a:extLst>
          </p:cNvPr>
          <p:cNvPicPr>
            <a:picLocks noChangeAspect="1"/>
          </p:cNvPicPr>
          <p:nvPr/>
        </p:nvPicPr>
        <p:blipFill>
          <a:blip r:embed="rId4" cstate="print"/>
          <a:stretch>
            <a:fillRect/>
          </a:stretch>
        </p:blipFill>
        <p:spPr>
          <a:xfrm>
            <a:off x="611560" y="5278679"/>
            <a:ext cx="1875580" cy="1040605"/>
          </a:xfrm>
          <a:prstGeom prst="rect">
            <a:avLst/>
          </a:prstGeom>
        </p:spPr>
      </p:pic>
      <p:sp>
        <p:nvSpPr>
          <p:cNvPr id="8" name="TextBox 7">
            <a:extLst>
              <a:ext uri="{FF2B5EF4-FFF2-40B4-BE49-F238E27FC236}">
                <a16:creationId xmlns="" xmlns:a16="http://schemas.microsoft.com/office/drawing/2014/main" id="{622FAC04-0C5F-4B9F-8EF1-FE093F716C81}"/>
              </a:ext>
            </a:extLst>
          </p:cNvPr>
          <p:cNvSpPr txBox="1"/>
          <p:nvPr/>
        </p:nvSpPr>
        <p:spPr>
          <a:xfrm>
            <a:off x="2487556" y="2780928"/>
            <a:ext cx="4576438" cy="2284023"/>
          </a:xfrm>
          <a:prstGeom prst="rect">
            <a:avLst/>
          </a:prstGeom>
          <a:noFill/>
        </p:spPr>
        <p:txBody>
          <a:bodyPr wrap="square">
            <a:spAutoFit/>
          </a:bodyPr>
          <a:lstStyle/>
          <a:p>
            <a:pPr algn="ctr">
              <a:lnSpc>
                <a:spcPct val="110000"/>
              </a:lnSpc>
              <a:spcBef>
                <a:spcPts val="2400"/>
              </a:spcBef>
            </a:pPr>
            <a:r>
              <a:rPr lang="sr-Cyrl-CS" sz="2100" b="1" dirty="0">
                <a:effectLst/>
                <a:latin typeface="Arial" panose="020B0604020202020204" pitchFamily="34" charset="0"/>
                <a:ea typeface="Calibri" panose="020F0502020204030204" pitchFamily="34" charset="0"/>
                <a:cs typeface="Times New Roman" panose="02020603050405020304" pitchFamily="18" charset="0"/>
              </a:rPr>
              <a:t>Стечај мале вредности</a:t>
            </a:r>
            <a:endParaRPr lang="x-none" sz="21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0000"/>
              </a:lnSpc>
              <a:spcBef>
                <a:spcPts val="2400"/>
              </a:spcBef>
            </a:pPr>
            <a:endParaRPr lang="x-none" sz="105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0000"/>
              </a:lnSpc>
              <a:spcBef>
                <a:spcPts val="2400"/>
              </a:spcBef>
            </a:pPr>
            <a:endParaRPr lang="x-none" sz="105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0000"/>
              </a:lnSpc>
              <a:spcBef>
                <a:spcPts val="0"/>
              </a:spcBef>
            </a:pPr>
            <a:r>
              <a:rPr lang="sr-Cyrl-CS" sz="1400" dirty="0">
                <a:effectLst/>
                <a:latin typeface="Arial" panose="020B0604020202020204" pitchFamily="34" charset="0"/>
                <a:ea typeface="Calibri" panose="020F0502020204030204" pitchFamily="34" charset="0"/>
                <a:cs typeface="Times New Roman" panose="02020603050405020304" pitchFamily="18" charset="0"/>
              </a:rPr>
              <a:t> </a:t>
            </a:r>
            <a:r>
              <a:rPr lang="sr-Cyrl-CS" sz="1350" dirty="0">
                <a:effectLst/>
                <a:latin typeface="Arial" panose="020B0604020202020204" pitchFamily="34" charset="0"/>
                <a:ea typeface="Calibri" panose="020F0502020204030204" pitchFamily="34" charset="0"/>
                <a:cs typeface="Times New Roman" panose="02020603050405020304" pitchFamily="18" charset="0"/>
              </a:rPr>
              <a:t>Милена Костић, стечајни управник</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0000"/>
              </a:lnSpc>
              <a:spcBef>
                <a:spcPts val="600"/>
              </a:spcBef>
            </a:pPr>
            <a:r>
              <a:rPr lang="sr-Cyrl-CS" sz="1350" dirty="0">
                <a:effectLst/>
                <a:latin typeface="Arial" panose="020B0604020202020204" pitchFamily="34" charset="0"/>
                <a:ea typeface="Calibri" panose="020F0502020204030204" pitchFamily="34" charset="0"/>
                <a:cs typeface="Times New Roman" panose="02020603050405020304" pitchFamily="18" charset="0"/>
              </a:rPr>
              <a:t>Београд, 20. новембар 2020.</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Bef>
                <a:spcPts val="1200"/>
              </a:spcBef>
            </a:pPr>
            <a:endParaRPr lang="x-none"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3373729-FDEE-4441-988F-C59E2AAC2957}"/>
              </a:ext>
            </a:extLst>
          </p:cNvPr>
          <p:cNvSpPr txBox="1"/>
          <p:nvPr/>
        </p:nvSpPr>
        <p:spPr>
          <a:xfrm>
            <a:off x="453255" y="1340768"/>
            <a:ext cx="8229600" cy="338554"/>
          </a:xfrm>
          <a:prstGeom prst="rect">
            <a:avLst/>
          </a:prstGeom>
          <a:noFill/>
        </p:spPr>
        <p:txBody>
          <a:bodyPr wrap="square" rtlCol="0">
            <a:spAutoFit/>
          </a:bodyPr>
          <a:lstStyle/>
          <a:p>
            <a:pPr algn="ctr"/>
            <a:r>
              <a:rPr lang="sr-Cyrl-CS" sz="1600" b="1" dirty="0">
                <a:effectLst/>
                <a:latin typeface="Arial" panose="020B0604020202020204" pitchFamily="34" charset="0"/>
                <a:ea typeface="Calibri" panose="020F0502020204030204" pitchFamily="34" charset="0"/>
                <a:cs typeface="Times New Roman" panose="02020603050405020304" pitchFamily="18" charset="0"/>
              </a:rPr>
              <a:t>Фиксни трошкови у стечајном поступку</a:t>
            </a:r>
            <a:endParaRPr lang="x-none"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 xmlns:a16="http://schemas.microsoft.com/office/drawing/2014/main" id="{81D46DE0-F900-4751-9F8A-ECDECBAE082D}"/>
              </a:ext>
            </a:extLst>
          </p:cNvPr>
          <p:cNvSpPr txBox="1"/>
          <p:nvPr/>
        </p:nvSpPr>
        <p:spPr>
          <a:xfrm>
            <a:off x="467544" y="1700808"/>
            <a:ext cx="8170398" cy="4698209"/>
          </a:xfrm>
          <a:prstGeom prst="rect">
            <a:avLst/>
          </a:prstGeom>
          <a:noFill/>
        </p:spPr>
        <p:txBody>
          <a:bodyPr wrap="square" rtlCol="0">
            <a:spAutoFit/>
          </a:bodyPr>
          <a:lstStyle/>
          <a:p>
            <a:pPr>
              <a:lnSpc>
                <a:spcPct val="105000"/>
              </a:lnSpc>
              <a:spcBef>
                <a:spcPts val="1200"/>
              </a:spcBef>
            </a:pPr>
            <a:r>
              <a:rPr lang="sr-Cyrl-CS" sz="1400" dirty="0">
                <a:effectLst/>
                <a:latin typeface="Arial" panose="020B0604020202020204" pitchFamily="34" charset="0"/>
                <a:ea typeface="Calibri" panose="020F0502020204030204" pitchFamily="34" charset="0"/>
                <a:cs typeface="Times New Roman" panose="02020603050405020304" pitchFamily="18" charset="0"/>
              </a:rPr>
              <a:t>Из средстава предујма од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50.000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 са депозитног рачуна суда плаћа се објављивање огласа о отварању стечајног поступка у „Службеном гласнику Републике Србије“ и у једном високотиражном дневном листу. Ови трошкове обично износе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20.000–22.000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 тако да се на рачун стечајног дужника преносе средства у износу од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28.000–30.000 дин.</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5000"/>
              </a:lnSpc>
              <a:spcBef>
                <a:spcPts val="600"/>
              </a:spcBef>
            </a:pPr>
            <a:r>
              <a:rPr lang="sr-Cyrl-CS" sz="1400" dirty="0">
                <a:effectLst/>
                <a:latin typeface="Arial" panose="020B0604020202020204" pitchFamily="34" charset="0"/>
                <a:ea typeface="Calibri" panose="020F0502020204030204" pitchFamily="34" charset="0"/>
              </a:rPr>
              <a:t>Фиксни трошкови стечајног поступка (и обавезе стечајне масе) приказани су у табели на следећем слајду.</a:t>
            </a:r>
            <a:endParaRPr lang="sr-Latn-CS" sz="1400" dirty="0">
              <a:effectLst/>
              <a:latin typeface="Arial" panose="020B0604020202020204" pitchFamily="34" charset="0"/>
              <a:ea typeface="Calibri" panose="020F0502020204030204" pitchFamily="34" charset="0"/>
            </a:endParaRPr>
          </a:p>
          <a:p>
            <a:pPr marL="0" indent="0">
              <a:lnSpc>
                <a:spcPct val="105000"/>
              </a:lnSpc>
              <a:spcBef>
                <a:spcPts val="12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У табели су приказани основни трошкови који настају у сваком стечајном поступку, укључујући и поступке без имовине. Будући да се ови трошкови не могу покрити из средстава предујма, стечајни управници су принуђени да се сналазе на разне начине, тако да се неки од наведених трошкова обично не </a:t>
            </a:r>
            <a:r>
              <a:rPr lang="sr-Cyrl-CS" sz="1400" dirty="0">
                <a:ea typeface="Calibri" panose="020F0502020204030204" pitchFamily="34" charset="0"/>
                <a:cs typeface="Times New Roman" panose="02020603050405020304" pitchFamily="18" charset="0"/>
              </a:rPr>
              <a:t>плаћају (нпр. накнада члановима пописне комисије или књиговодственој агенцији)</a:t>
            </a:r>
            <a:r>
              <a:rPr lang="sr-Cyrl-CS" sz="1400" dirty="0">
                <a:effectLst/>
                <a:latin typeface="Arial" panose="020B0604020202020204" pitchFamily="34" charset="0"/>
                <a:ea typeface="Calibri" panose="020F0502020204030204" pitchFamily="34" charset="0"/>
                <a:cs typeface="Times New Roman" panose="02020603050405020304" pitchFamily="18" charset="0"/>
              </a:rPr>
              <a:t>.</a:t>
            </a:r>
            <a:r>
              <a:rPr lang="sr-Cyrl-CS" sz="1400" dirty="0">
                <a:latin typeface="Calibri" panose="020F0502020204030204" pitchFamily="34" charset="0"/>
                <a:ea typeface="Calibri" panose="020F0502020204030204" pitchFamily="34" charset="0"/>
                <a:cs typeface="Times New Roman" panose="02020603050405020304" pitchFamily="18" charset="0"/>
              </a:rPr>
              <a:t> </a:t>
            </a:r>
            <a:r>
              <a:rPr lang="sr-Cyrl-CS" sz="1400" dirty="0">
                <a:effectLst/>
                <a:latin typeface="Arial" panose="020B0604020202020204" pitchFamily="34" charset="0"/>
                <a:ea typeface="Calibri" panose="020F0502020204030204" pitchFamily="34" charset="0"/>
                <a:cs typeface="Times New Roman" panose="02020603050405020304" pitchFamily="18" charset="0"/>
              </a:rPr>
              <a:t>Друге редовне трошкове који настају (канцеларијски материјал, телефон, гориво...) на себе по правилу преузима стечајни управник. Осим тога, стечајни управник има обавезан трошак накнаде за коришћење </a:t>
            </a:r>
            <a:r>
              <a:rPr lang="sr-Latn-CS" sz="1400" dirty="0">
                <a:effectLst/>
                <a:latin typeface="Arial" panose="020B0604020202020204" pitchFamily="34" charset="0"/>
                <a:ea typeface="Calibri" panose="020F0502020204030204" pitchFamily="34" charset="0"/>
                <a:cs typeface="Times New Roman" panose="02020603050405020304" pitchFamily="18" charset="0"/>
              </a:rPr>
              <a:t>ERS-</a:t>
            </a:r>
            <a:r>
              <a:rPr lang="sr-Cyrl-CS" sz="1400" dirty="0">
                <a:ea typeface="Calibri" panose="020F0502020204030204" pitchFamily="34" charset="0"/>
                <a:cs typeface="Times New Roman" panose="02020603050405020304" pitchFamily="18" charset="0"/>
              </a:rPr>
              <a:t>а, </a:t>
            </a:r>
            <a:r>
              <a:rPr lang="sr-Cyrl-CS" sz="1400" dirty="0">
                <a:effectLst/>
                <a:latin typeface="Arial" panose="020B0604020202020204" pitchFamily="34" charset="0"/>
                <a:ea typeface="Calibri" panose="020F0502020204030204" pitchFamily="34" charset="0"/>
                <a:cs typeface="Times New Roman" panose="02020603050405020304" pitchFamily="18" charset="0"/>
              </a:rPr>
              <a:t>који по једном стечајном поступку износи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4.000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 за календарску годину.</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5000"/>
              </a:lnSpc>
              <a:spcBef>
                <a:spcPts val="6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Из наведеног се може закључити да предујам од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50.000 дин. </a:t>
            </a:r>
            <a:r>
              <a:rPr lang="sr-Cyrl-CS" sz="1400" dirty="0">
                <a:ea typeface="Calibri" panose="020F0502020204030204" pitchFamily="34" charset="0"/>
                <a:cs typeface="Times New Roman" panose="02020603050405020304" pitchFamily="18" charset="0"/>
              </a:rPr>
              <a:t>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ије довољан за покриће основних трошкова стечајног поступка. Вероватно је то један од разлога што је у последње време све чешћа појава да стечајни управници у поступцима у</a:t>
            </a:r>
            <a:r>
              <a:rPr lang="sr-Cyrl-CS" sz="1400" dirty="0">
                <a:ea typeface="Calibri" panose="020F0502020204030204" pitchFamily="34" charset="0"/>
                <a:cs typeface="Times New Roman" panose="02020603050405020304" pitchFamily="18" charset="0"/>
              </a:rPr>
              <a:t> којима осим средстава из предујма практично нема друге имовине траже </a:t>
            </a:r>
            <a:r>
              <a:rPr lang="sr-Cyrl-CS" sz="1400" dirty="0">
                <a:effectLst/>
                <a:latin typeface="Arial" panose="020B0604020202020204" pitchFamily="34" charset="0"/>
                <a:ea typeface="Calibri" panose="020F0502020204030204" pitchFamily="34" charset="0"/>
                <a:cs typeface="Times New Roman" panose="02020603050405020304" pitchFamily="18" charset="0"/>
              </a:rPr>
              <a:t>разрешење из личних разлога (по члану 32 став 6 </a:t>
            </a:r>
            <a:r>
              <a:rPr lang="sr-Cyrl-CS" sz="1400" i="1" dirty="0">
                <a:effectLst/>
                <a:latin typeface="Arial" panose="020B0604020202020204" pitchFamily="34" charset="0"/>
                <a:ea typeface="Calibri" panose="020F0502020204030204" pitchFamily="34" charset="0"/>
                <a:cs typeface="Times New Roman" panose="02020603050405020304" pitchFamily="18" charset="0"/>
              </a:rPr>
              <a:t>Закона о стечају</a:t>
            </a:r>
            <a:r>
              <a:rPr lang="sr-Cyrl-CS" sz="1400" dirty="0">
                <a:effectLst/>
                <a:latin typeface="Arial" panose="020B0604020202020204" pitchFamily="34" charset="0"/>
                <a:ea typeface="Calibri" panose="020F0502020204030204" pitchFamily="34" charset="0"/>
                <a:cs typeface="Times New Roman" panose="02020603050405020304" pitchFamily="18" charset="0"/>
              </a:rPr>
              <a:t>).</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966155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99592" y="1338024"/>
          <a:ext cx="7560840" cy="4752528"/>
        </p:xfrm>
        <a:graphic>
          <a:graphicData uri="http://schemas.openxmlformats.org/drawingml/2006/table">
            <a:tbl>
              <a:tblPr/>
              <a:tblGrid>
                <a:gridCol w="6048672">
                  <a:extLst>
                    <a:ext uri="{9D8B030D-6E8A-4147-A177-3AD203B41FA5}">
                      <a16:colId xmlns="" xmlns:a16="http://schemas.microsoft.com/office/drawing/2014/main" val="20000"/>
                    </a:ext>
                  </a:extLst>
                </a:gridCol>
                <a:gridCol w="1512168">
                  <a:extLst>
                    <a:ext uri="{9D8B030D-6E8A-4147-A177-3AD203B41FA5}">
                      <a16:colId xmlns="" xmlns:a16="http://schemas.microsoft.com/office/drawing/2014/main" val="20001"/>
                    </a:ext>
                  </a:extLst>
                </a:gridCol>
              </a:tblGrid>
              <a:tr h="290776">
                <a:tc>
                  <a:txBody>
                    <a:bodyPr/>
                    <a:lstStyle/>
                    <a:p>
                      <a:pPr>
                        <a:spcBef>
                          <a:spcPts val="1200"/>
                        </a:spcBef>
                        <a:spcAft>
                          <a:spcPts val="0"/>
                        </a:spcAft>
                      </a:pPr>
                      <a:r>
                        <a:rPr lang="sr-Latn-CS" sz="1300" dirty="0">
                          <a:solidFill>
                            <a:srgbClr val="000000"/>
                          </a:solidFill>
                          <a:latin typeface="Arial"/>
                          <a:ea typeface="Times New Roman"/>
                          <a:cs typeface="Times New Roman"/>
                        </a:rPr>
                        <a:t>Врста трошка/обавезе</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a:spcBef>
                          <a:spcPts val="1200"/>
                        </a:spcBef>
                        <a:spcAft>
                          <a:spcPts val="0"/>
                        </a:spcAft>
                      </a:pPr>
                      <a:r>
                        <a:rPr lang="sr-Latn-CS" sz="1300">
                          <a:solidFill>
                            <a:srgbClr val="000000"/>
                          </a:solidFill>
                          <a:latin typeface="Arial"/>
                          <a:ea typeface="Times New Roman"/>
                          <a:cs typeface="Times New Roman"/>
                        </a:rPr>
                        <a:t>дин.</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17646">
                <a:tc>
                  <a:txBody>
                    <a:bodyPr/>
                    <a:lstStyle/>
                    <a:p>
                      <a:pPr>
                        <a:spcBef>
                          <a:spcPts val="1200"/>
                        </a:spcBef>
                        <a:spcAft>
                          <a:spcPts val="0"/>
                        </a:spcAft>
                      </a:pPr>
                      <a:r>
                        <a:rPr lang="sr-Latn-CS" sz="1300" dirty="0">
                          <a:solidFill>
                            <a:srgbClr val="000000"/>
                          </a:solidFill>
                          <a:latin typeface="Arial"/>
                          <a:ea typeface="Times New Roman"/>
                          <a:cs typeface="Times New Roman"/>
                        </a:rPr>
                        <a:t>Оглас у „Службеном гласнику Републике Србије“ и једном дневном листу о отварању поступка</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a:solidFill>
                            <a:srgbClr val="000000"/>
                          </a:solidFill>
                          <a:latin typeface="Arial"/>
                          <a:ea typeface="Times New Roman"/>
                          <a:cs typeface="Times New Roman"/>
                        </a:rPr>
                        <a:t>20.000–22.000</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7646">
                <a:tc>
                  <a:txBody>
                    <a:bodyPr/>
                    <a:lstStyle/>
                    <a:p>
                      <a:pPr>
                        <a:spcBef>
                          <a:spcPts val="1200"/>
                        </a:spcBef>
                        <a:spcAft>
                          <a:spcPts val="0"/>
                        </a:spcAft>
                      </a:pPr>
                      <a:r>
                        <a:rPr lang="sr-Latn-CS" sz="1300" dirty="0">
                          <a:solidFill>
                            <a:srgbClr val="000000"/>
                          </a:solidFill>
                          <a:latin typeface="Arial"/>
                          <a:ea typeface="Times New Roman"/>
                          <a:cs typeface="Times New Roman"/>
                        </a:rPr>
                        <a:t>Накнада АПР-у за промену података (адреса за пријем поште, електронска адреса и др.)</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a:solidFill>
                            <a:srgbClr val="000000"/>
                          </a:solidFill>
                          <a:latin typeface="Arial"/>
                          <a:ea typeface="Times New Roman"/>
                          <a:cs typeface="Times New Roman"/>
                        </a:rPr>
                        <a:t>4.200–7.000</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36280">
                <a:tc>
                  <a:txBody>
                    <a:bodyPr/>
                    <a:lstStyle/>
                    <a:p>
                      <a:pPr>
                        <a:spcBef>
                          <a:spcPts val="1200"/>
                        </a:spcBef>
                        <a:spcAft>
                          <a:spcPts val="0"/>
                        </a:spcAft>
                      </a:pPr>
                      <a:r>
                        <a:rPr lang="sr-Latn-CS" sz="1300" dirty="0">
                          <a:solidFill>
                            <a:srgbClr val="000000"/>
                          </a:solidFill>
                          <a:latin typeface="Arial"/>
                          <a:ea typeface="Times New Roman"/>
                          <a:cs typeface="Times New Roman"/>
                        </a:rPr>
                        <a:t>Израда печата</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a:solidFill>
                            <a:srgbClr val="000000"/>
                          </a:solidFill>
                          <a:latin typeface="Arial"/>
                          <a:ea typeface="Times New Roman"/>
                          <a:cs typeface="Times New Roman"/>
                        </a:rPr>
                        <a:t>1.000–2.000</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16024">
                <a:tc>
                  <a:txBody>
                    <a:bodyPr/>
                    <a:lstStyle/>
                    <a:p>
                      <a:pPr>
                        <a:spcBef>
                          <a:spcPts val="1200"/>
                        </a:spcBef>
                        <a:spcAft>
                          <a:spcPts val="0"/>
                        </a:spcAft>
                      </a:pPr>
                      <a:r>
                        <a:rPr lang="sr-Latn-CS" sz="1300" dirty="0">
                          <a:solidFill>
                            <a:srgbClr val="000000"/>
                          </a:solidFill>
                          <a:latin typeface="Arial"/>
                          <a:ea typeface="Times New Roman"/>
                          <a:cs typeface="Times New Roman"/>
                        </a:rPr>
                        <a:t>Овера ОП обрасца</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a:solidFill>
                            <a:srgbClr val="000000"/>
                          </a:solidFill>
                          <a:latin typeface="Arial"/>
                          <a:ea typeface="Times New Roman"/>
                          <a:cs typeface="Times New Roman"/>
                        </a:rPr>
                        <a:t>400–1.000</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16024">
                <a:tc>
                  <a:txBody>
                    <a:bodyPr/>
                    <a:lstStyle/>
                    <a:p>
                      <a:pPr>
                        <a:spcBef>
                          <a:spcPts val="1200"/>
                        </a:spcBef>
                        <a:spcAft>
                          <a:spcPts val="0"/>
                        </a:spcAft>
                      </a:pPr>
                      <a:r>
                        <a:rPr lang="sr-Latn-CS" sz="1300" dirty="0">
                          <a:solidFill>
                            <a:srgbClr val="000000"/>
                          </a:solidFill>
                          <a:latin typeface="Arial"/>
                          <a:ea typeface="Times New Roman"/>
                          <a:cs typeface="Times New Roman"/>
                        </a:rPr>
                        <a:t>Накнада НБС за достављање извештаја о стању блокаде рачуна</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a:solidFill>
                            <a:srgbClr val="000000"/>
                          </a:solidFill>
                          <a:latin typeface="Arial"/>
                          <a:ea typeface="Times New Roman"/>
                          <a:cs typeface="Times New Roman"/>
                        </a:rPr>
                        <a:t>1.000</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16024">
                <a:tc>
                  <a:txBody>
                    <a:bodyPr/>
                    <a:lstStyle/>
                    <a:p>
                      <a:pPr>
                        <a:spcBef>
                          <a:spcPts val="1200"/>
                        </a:spcBef>
                        <a:spcAft>
                          <a:spcPts val="0"/>
                        </a:spcAft>
                      </a:pPr>
                      <a:r>
                        <a:rPr lang="sr-Latn-CS" sz="1300" dirty="0">
                          <a:solidFill>
                            <a:srgbClr val="000000"/>
                          </a:solidFill>
                          <a:latin typeface="Arial"/>
                          <a:ea typeface="Times New Roman"/>
                          <a:cs typeface="Times New Roman"/>
                        </a:rPr>
                        <a:t>Накнада члановима пописне комисије</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a:solidFill>
                            <a:srgbClr val="000000"/>
                          </a:solidFill>
                          <a:latin typeface="Arial"/>
                          <a:ea typeface="Times New Roman"/>
                          <a:cs typeface="Times New Roman"/>
                        </a:rPr>
                        <a:t>10.000–15.000</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317646">
                <a:tc>
                  <a:txBody>
                    <a:bodyPr/>
                    <a:lstStyle/>
                    <a:p>
                      <a:pPr>
                        <a:spcBef>
                          <a:spcPts val="1200"/>
                        </a:spcBef>
                        <a:spcAft>
                          <a:spcPts val="0"/>
                        </a:spcAft>
                      </a:pPr>
                      <a:r>
                        <a:rPr lang="sr-Latn-CS" sz="1300" dirty="0">
                          <a:solidFill>
                            <a:srgbClr val="000000"/>
                          </a:solidFill>
                          <a:latin typeface="Arial"/>
                          <a:ea typeface="Times New Roman"/>
                          <a:cs typeface="Times New Roman"/>
                        </a:rPr>
                        <a:t>Накнада књиговодственој агенцији за израду два ванредна финансијска извештаја и подношење пореских пријава</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a:solidFill>
                            <a:srgbClr val="000000"/>
                          </a:solidFill>
                          <a:latin typeface="Arial"/>
                          <a:ea typeface="Times New Roman"/>
                          <a:cs typeface="Times New Roman"/>
                        </a:rPr>
                        <a:t>10.000</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317646">
                <a:tc>
                  <a:txBody>
                    <a:bodyPr/>
                    <a:lstStyle/>
                    <a:p>
                      <a:pPr>
                        <a:spcBef>
                          <a:spcPts val="1200"/>
                        </a:spcBef>
                        <a:spcAft>
                          <a:spcPts val="0"/>
                        </a:spcAft>
                      </a:pPr>
                      <a:r>
                        <a:rPr lang="sr-Latn-CS" sz="1300" dirty="0">
                          <a:solidFill>
                            <a:srgbClr val="000000"/>
                          </a:solidFill>
                          <a:latin typeface="Arial"/>
                          <a:ea typeface="Times New Roman"/>
                          <a:cs typeface="Times New Roman"/>
                        </a:rPr>
                        <a:t>Накнада АПР-у за објављивање два ванредна финансијска извештаја</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a:solidFill>
                            <a:srgbClr val="000000"/>
                          </a:solidFill>
                          <a:latin typeface="Arial"/>
                          <a:ea typeface="Times New Roman"/>
                          <a:cs typeface="Times New Roman"/>
                        </a:rPr>
                        <a:t>1.000</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476469">
                <a:tc>
                  <a:txBody>
                    <a:bodyPr/>
                    <a:lstStyle/>
                    <a:p>
                      <a:pPr>
                        <a:spcBef>
                          <a:spcPts val="1200"/>
                        </a:spcBef>
                        <a:spcAft>
                          <a:spcPts val="0"/>
                        </a:spcAft>
                      </a:pPr>
                      <a:r>
                        <a:rPr lang="sr-Latn-CS" sz="1300" dirty="0">
                          <a:solidFill>
                            <a:srgbClr val="000000"/>
                          </a:solidFill>
                          <a:latin typeface="Arial"/>
                          <a:ea typeface="Times New Roman"/>
                          <a:cs typeface="Times New Roman"/>
                        </a:rPr>
                        <a:t>Накнада књиговодственој агенцији за израду редовног годишњег финансијског извештаја (уколико стечајни поступак пређе у следећу календарску годину) и подношење пореск</a:t>
                      </a:r>
                      <a:r>
                        <a:rPr lang="sr-Cyrl-CS" sz="1300" dirty="0">
                          <a:solidFill>
                            <a:srgbClr val="000000"/>
                          </a:solidFill>
                          <a:latin typeface="Arial"/>
                          <a:ea typeface="Times New Roman"/>
                          <a:cs typeface="Times New Roman"/>
                        </a:rPr>
                        <a:t>е</a:t>
                      </a:r>
                      <a:r>
                        <a:rPr lang="sr-Latn-CS" sz="1300" dirty="0">
                          <a:solidFill>
                            <a:srgbClr val="000000"/>
                          </a:solidFill>
                          <a:latin typeface="Arial"/>
                          <a:ea typeface="Times New Roman"/>
                          <a:cs typeface="Times New Roman"/>
                        </a:rPr>
                        <a:t> пријав</a:t>
                      </a:r>
                      <a:r>
                        <a:rPr lang="sr-Cyrl-CS" sz="1300" dirty="0">
                          <a:solidFill>
                            <a:srgbClr val="000000"/>
                          </a:solidFill>
                          <a:latin typeface="Arial"/>
                          <a:ea typeface="Times New Roman"/>
                          <a:cs typeface="Times New Roman"/>
                        </a:rPr>
                        <a:t>е</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a:solidFill>
                            <a:srgbClr val="000000"/>
                          </a:solidFill>
                          <a:latin typeface="Arial"/>
                          <a:ea typeface="Times New Roman"/>
                          <a:cs typeface="Times New Roman"/>
                        </a:rPr>
                        <a:t>5.000</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275930">
                <a:tc>
                  <a:txBody>
                    <a:bodyPr/>
                    <a:lstStyle/>
                    <a:p>
                      <a:pPr>
                        <a:spcBef>
                          <a:spcPts val="1200"/>
                        </a:spcBef>
                        <a:spcAft>
                          <a:spcPts val="0"/>
                        </a:spcAft>
                      </a:pPr>
                      <a:r>
                        <a:rPr lang="sr-Latn-CS" sz="1300" dirty="0">
                          <a:solidFill>
                            <a:srgbClr val="000000"/>
                          </a:solidFill>
                          <a:latin typeface="Arial"/>
                          <a:ea typeface="Times New Roman"/>
                          <a:cs typeface="Times New Roman"/>
                        </a:rPr>
                        <a:t>Накнада АПР-у за објављивање редовног годишњег финансијског извештаја</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a:solidFill>
                            <a:srgbClr val="000000"/>
                          </a:solidFill>
                          <a:latin typeface="Arial"/>
                          <a:ea typeface="Times New Roman"/>
                          <a:cs typeface="Times New Roman"/>
                        </a:rPr>
                        <a:t>1.200</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246316">
                <a:tc>
                  <a:txBody>
                    <a:bodyPr/>
                    <a:lstStyle/>
                    <a:p>
                      <a:pPr>
                        <a:spcBef>
                          <a:spcPts val="1200"/>
                        </a:spcBef>
                        <a:spcAft>
                          <a:spcPts val="0"/>
                        </a:spcAft>
                      </a:pPr>
                      <a:r>
                        <a:rPr lang="sr-Latn-CS" sz="1300" dirty="0">
                          <a:solidFill>
                            <a:srgbClr val="000000"/>
                          </a:solidFill>
                          <a:latin typeface="Arial"/>
                          <a:ea typeface="Times New Roman"/>
                          <a:cs typeface="Times New Roman"/>
                        </a:rPr>
                        <a:t>Слање поште</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dirty="0">
                          <a:solidFill>
                            <a:srgbClr val="000000"/>
                          </a:solidFill>
                          <a:latin typeface="Arial"/>
                          <a:ea typeface="Times New Roman"/>
                          <a:cs typeface="Times New Roman"/>
                        </a:rPr>
                        <a:t>1.000–5.000</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237092">
                <a:tc>
                  <a:txBody>
                    <a:bodyPr/>
                    <a:lstStyle/>
                    <a:p>
                      <a:pPr>
                        <a:spcBef>
                          <a:spcPts val="1200"/>
                        </a:spcBef>
                        <a:spcAft>
                          <a:spcPts val="0"/>
                        </a:spcAft>
                      </a:pPr>
                      <a:r>
                        <a:rPr lang="sr-Latn-CS" sz="1300" dirty="0">
                          <a:solidFill>
                            <a:srgbClr val="000000"/>
                          </a:solidFill>
                          <a:latin typeface="Arial"/>
                          <a:ea typeface="Times New Roman"/>
                          <a:cs typeface="Times New Roman"/>
                        </a:rPr>
                        <a:t>Накнада за вођење текућег рачуна и платни промет</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dirty="0">
                          <a:solidFill>
                            <a:srgbClr val="000000"/>
                          </a:solidFill>
                          <a:latin typeface="Arial"/>
                          <a:ea typeface="Times New Roman"/>
                          <a:cs typeface="Times New Roman"/>
                        </a:rPr>
                        <a:t>2.000–5.000</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216024">
                <a:tc>
                  <a:txBody>
                    <a:bodyPr/>
                    <a:lstStyle/>
                    <a:p>
                      <a:pPr>
                        <a:spcBef>
                          <a:spcPts val="1200"/>
                        </a:spcBef>
                        <a:spcAft>
                          <a:spcPts val="0"/>
                        </a:spcAft>
                      </a:pPr>
                      <a:r>
                        <a:rPr lang="sr-Latn-CS" sz="1300">
                          <a:solidFill>
                            <a:srgbClr val="000000"/>
                          </a:solidFill>
                          <a:latin typeface="Arial"/>
                          <a:ea typeface="Times New Roman"/>
                          <a:cs typeface="Times New Roman"/>
                        </a:rPr>
                        <a:t>Оглас у „Службеном гласнику Републике Србије“ о закључењу поступка</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dirty="0">
                          <a:solidFill>
                            <a:srgbClr val="000000"/>
                          </a:solidFill>
                          <a:latin typeface="Arial"/>
                          <a:ea typeface="Times New Roman"/>
                          <a:cs typeface="Times New Roman"/>
                        </a:rPr>
                        <a:t>4.000</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216024">
                <a:tc>
                  <a:txBody>
                    <a:bodyPr/>
                    <a:lstStyle/>
                    <a:p>
                      <a:pPr>
                        <a:spcBef>
                          <a:spcPts val="1200"/>
                        </a:spcBef>
                        <a:spcAft>
                          <a:spcPts val="0"/>
                        </a:spcAft>
                      </a:pPr>
                      <a:r>
                        <a:rPr lang="sr-Latn-CS" sz="1300">
                          <a:solidFill>
                            <a:srgbClr val="000000"/>
                          </a:solidFill>
                          <a:latin typeface="Arial"/>
                          <a:ea typeface="Times New Roman"/>
                          <a:cs typeface="Times New Roman"/>
                        </a:rPr>
                        <a:t>Трошкови стечајног управника</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spcAft>
                          <a:spcPts val="0"/>
                        </a:spcAft>
                      </a:pPr>
                      <a:r>
                        <a:rPr lang="sr-Latn-CS" sz="1300" dirty="0">
                          <a:solidFill>
                            <a:srgbClr val="000000"/>
                          </a:solidFill>
                          <a:latin typeface="Arial"/>
                          <a:ea typeface="Times New Roman"/>
                          <a:cs typeface="Times New Roman"/>
                        </a:rPr>
                        <a:t>10.000–20.000</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285288">
                <a:tc>
                  <a:txBody>
                    <a:bodyPr/>
                    <a:lstStyle/>
                    <a:p>
                      <a:pPr>
                        <a:spcBef>
                          <a:spcPts val="1200"/>
                        </a:spcBef>
                        <a:spcAft>
                          <a:spcPts val="0"/>
                        </a:spcAft>
                      </a:pPr>
                      <a:r>
                        <a:rPr lang="sr-Latn-CS" sz="1300" b="1">
                          <a:solidFill>
                            <a:srgbClr val="000000"/>
                          </a:solidFill>
                          <a:latin typeface="Arial"/>
                          <a:ea typeface="Times New Roman"/>
                          <a:cs typeface="Times New Roman"/>
                        </a:rPr>
                        <a:t>Укупно</a:t>
                      </a:r>
                      <a:endParaRPr lang="sr-Latn-CS" sz="130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a:spcBef>
                          <a:spcPts val="1200"/>
                        </a:spcBef>
                        <a:spcAft>
                          <a:spcPts val="0"/>
                        </a:spcAft>
                      </a:pPr>
                      <a:r>
                        <a:rPr lang="sr-Latn-CS" sz="1300" b="1" dirty="0">
                          <a:solidFill>
                            <a:srgbClr val="000000"/>
                          </a:solidFill>
                          <a:latin typeface="Arial"/>
                          <a:ea typeface="Times New Roman"/>
                          <a:cs typeface="Times New Roman"/>
                        </a:rPr>
                        <a:t>70.800–99.200</a:t>
                      </a:r>
                      <a:endParaRPr lang="sr-Latn-CS" sz="1300" dirty="0">
                        <a:latin typeface="Calibri"/>
                        <a:ea typeface="Calibri"/>
                        <a:cs typeface="Times New Roman"/>
                      </a:endParaRPr>
                    </a:p>
                  </a:txBody>
                  <a:tcPr marL="43598" marR="435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 xmlns:p14="http://schemas.microsoft.com/office/powerpoint/2010/main" val="238708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FBE9E43E-ABE8-44A6-BEB7-E3CF0D000793}"/>
              </a:ext>
            </a:extLst>
          </p:cNvPr>
          <p:cNvSpPr>
            <a:spLocks noGrp="1"/>
          </p:cNvSpPr>
          <p:nvPr>
            <p:ph idx="1"/>
          </p:nvPr>
        </p:nvSpPr>
        <p:spPr>
          <a:xfrm>
            <a:off x="457200" y="1772816"/>
            <a:ext cx="8229600" cy="4525963"/>
          </a:xfrm>
        </p:spPr>
        <p:txBody>
          <a:bodyPr/>
          <a:lstStyle/>
          <a:p>
            <a:pPr marL="0" indent="0">
              <a:lnSpc>
                <a:spcPct val="110000"/>
              </a:lnSpc>
              <a:spcBef>
                <a:spcPts val="1800"/>
              </a:spcBef>
              <a:buNone/>
            </a:pPr>
            <a:endParaRPr lang="sr-Cyrl-CS" sz="1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10000"/>
              </a:lnSpc>
              <a:spcBef>
                <a:spcPts val="18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Посматраћемо стечајеве мале вредности у којима је предујам одређен у висини од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50.000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,у којима стечајни дужник на рачунима нема затечених новчаних средстава и не остварује (барем у првом периоду трајања поступка) никакве приливе (по основу закупа и сл.).</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6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Размотрићемо два случаја:</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10000"/>
              </a:lnSpc>
              <a:spcBef>
                <a:spcPts val="300"/>
              </a:spcBef>
              <a:spcAft>
                <a:spcPts val="0"/>
              </a:spcAft>
              <a:buFont typeface="+mj-lt"/>
              <a:buAutoNum type="arabicParenR"/>
            </a:pPr>
            <a:r>
              <a:rPr lang="sr-Cyrl-CS" sz="1400" dirty="0">
                <a:effectLst/>
                <a:latin typeface="Arial" panose="020B0604020202020204" pitchFamily="34" charset="0"/>
                <a:ea typeface="Calibri" panose="020F0502020204030204" pitchFamily="34" charset="0"/>
                <a:cs typeface="Times New Roman" panose="02020603050405020304" pitchFamily="18" charset="0"/>
              </a:rPr>
              <a:t>да је укупна имовина дужника (непокретности, опрема, потраживања и др.) мале вредности (нпр. мања од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100.000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10000"/>
              </a:lnSpc>
              <a:spcBef>
                <a:spcPts val="300"/>
              </a:spcBef>
              <a:spcAft>
                <a:spcPts val="0"/>
              </a:spcAft>
              <a:buFont typeface="+mj-lt"/>
              <a:buAutoNum type="arabicParenR"/>
            </a:pPr>
            <a:r>
              <a:rPr lang="sr-Cyrl-CS" sz="1400" dirty="0">
                <a:effectLst/>
                <a:latin typeface="Arial" panose="020B0604020202020204" pitchFamily="34" charset="0"/>
                <a:ea typeface="Calibri" panose="020F0502020204030204" pitchFamily="34" charset="0"/>
                <a:cs typeface="Times New Roman" panose="02020603050405020304" pitchFamily="18" charset="0"/>
              </a:rPr>
              <a:t>да имовина дужника има значајну вредност </a:t>
            </a:r>
            <a:br>
              <a:rPr lang="sr-Cyrl-CS" sz="1400" dirty="0">
                <a:effectLst/>
                <a:latin typeface="Arial" panose="020B0604020202020204" pitchFamily="34" charset="0"/>
                <a:ea typeface="Calibri" panose="020F0502020204030204" pitchFamily="34" charset="0"/>
                <a:cs typeface="Times New Roman" panose="02020603050405020304" pitchFamily="18" charset="0"/>
              </a:rPr>
            </a:br>
            <a:r>
              <a:rPr lang="sr-Cyrl-CS" sz="1400" dirty="0">
                <a:effectLst/>
                <a:latin typeface="Arial" panose="020B0604020202020204" pitchFamily="34" charset="0"/>
                <a:ea typeface="Calibri" panose="020F0502020204030204" pitchFamily="34" charset="0"/>
                <a:cs typeface="Times New Roman" panose="02020603050405020304" pitchFamily="18" charset="0"/>
              </a:rPr>
              <a:t>(нпр. да дужник има вредну непокретну имовину која није у функцији остваривања прихода</a:t>
            </a:r>
            <a:r>
              <a:rPr lang="sr-Cyrl-CS" sz="1000" dirty="0">
                <a:effectLst/>
                <a:latin typeface="Arial" panose="020B0604020202020204" pitchFamily="34" charset="0"/>
                <a:ea typeface="Calibri" panose="020F0502020204030204" pitchFamily="34" charset="0"/>
                <a:cs typeface="Times New Roman" panose="02020603050405020304" pitchFamily="18" charset="0"/>
              </a:rPr>
              <a:t>).</a:t>
            </a:r>
            <a:endParaRPr lang="x-none"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 xmlns:a16="http://schemas.microsoft.com/office/drawing/2014/main" id="{619FE363-9387-4D0B-8D35-BD68BF6F4EE0}"/>
              </a:ext>
            </a:extLst>
          </p:cNvPr>
          <p:cNvSpPr txBox="1"/>
          <p:nvPr/>
        </p:nvSpPr>
        <p:spPr>
          <a:xfrm>
            <a:off x="433037" y="1434262"/>
            <a:ext cx="8239944" cy="338554"/>
          </a:xfrm>
          <a:prstGeom prst="rect">
            <a:avLst/>
          </a:prstGeom>
          <a:noFill/>
        </p:spPr>
        <p:txBody>
          <a:bodyPr wrap="square" rtlCol="0">
            <a:spAutoFit/>
          </a:bodyPr>
          <a:lstStyle/>
          <a:p>
            <a:pPr algn="ctr"/>
            <a:r>
              <a:rPr lang="sr-Cyrl-CS" sz="1600" b="1" dirty="0">
                <a:effectLst/>
                <a:latin typeface="Arial" panose="020B0604020202020204" pitchFamily="34" charset="0"/>
                <a:ea typeface="Calibri" panose="020F0502020204030204" pitchFamily="34" charset="0"/>
              </a:rPr>
              <a:t>Две групе стечајева мале вредности</a:t>
            </a:r>
            <a:endParaRPr lang="x-none" sz="1600" b="1" dirty="0"/>
          </a:p>
        </p:txBody>
      </p:sp>
    </p:spTree>
    <p:extLst>
      <p:ext uri="{BB962C8B-B14F-4D97-AF65-F5344CB8AC3E}">
        <p14:creationId xmlns="" xmlns:p14="http://schemas.microsoft.com/office/powerpoint/2010/main" val="3617813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2EB40941-7659-4808-BFD3-D888E0B95CD8}"/>
              </a:ext>
            </a:extLst>
          </p:cNvPr>
          <p:cNvSpPr>
            <a:spLocks noGrp="1"/>
          </p:cNvSpPr>
          <p:nvPr>
            <p:ph idx="1"/>
          </p:nvPr>
        </p:nvSpPr>
        <p:spPr>
          <a:xfrm>
            <a:off x="467544" y="2204864"/>
            <a:ext cx="8229600" cy="4392488"/>
          </a:xfrm>
        </p:spPr>
        <p:txBody>
          <a:bodyPr/>
          <a:lstStyle/>
          <a:p>
            <a:pPr marL="0" indent="0">
              <a:lnSpc>
                <a:spcPct val="110000"/>
              </a:lnSpc>
              <a:spcBef>
                <a:spcPts val="1200"/>
              </a:spcBef>
              <a:buNone/>
            </a:pPr>
            <a:r>
              <a:rPr lang="sr-Cyrl-CS" sz="1300" dirty="0">
                <a:effectLst/>
                <a:latin typeface="Arial" panose="020B0604020202020204" pitchFamily="34" charset="0"/>
                <a:ea typeface="Calibri" panose="020F0502020204030204" pitchFamily="34" charset="0"/>
                <a:cs typeface="Times New Roman" panose="02020603050405020304" pitchFamily="18" charset="0"/>
              </a:rPr>
              <a:t>Почетне активности стечајног управника у основи су исте као у било ком стечајном поступку, тако да је управник, поред осталог, дужан да:</a:t>
            </a:r>
            <a:endParaRPr lang="x-none" sz="13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spcBef>
                <a:spcPts val="300"/>
              </a:spcBef>
              <a:spcAft>
                <a:spcPts val="0"/>
              </a:spcAft>
              <a:buFont typeface="Symbol" panose="05050102010706020507" pitchFamily="18" charset="2"/>
              <a:buChar char=""/>
            </a:pPr>
            <a:r>
              <a:rPr lang="sr-Latn-CS" sz="1150" dirty="0">
                <a:effectLst/>
                <a:latin typeface="Arial" panose="020B0604020202020204" pitchFamily="34" charset="0"/>
                <a:ea typeface="Calibri" panose="020F0502020204030204" pitchFamily="34" charset="0"/>
                <a:cs typeface="Times New Roman" panose="02020603050405020304" pitchFamily="18" charset="0"/>
              </a:rPr>
              <a:t>најкасније наредног дана од дана ступања на дужност</a:t>
            </a:r>
            <a:r>
              <a:rPr lang="sr-Cyrl-CS" sz="1150" dirty="0">
                <a:effectLst/>
                <a:latin typeface="Arial" panose="020B0604020202020204" pitchFamily="34" charset="0"/>
                <a:ea typeface="Calibri" panose="020F0502020204030204" pitchFamily="34" charset="0"/>
                <a:cs typeface="Times New Roman" panose="02020603050405020304" pitchFamily="18" charset="0"/>
              </a:rPr>
              <a:t> писменим путем обавести о отварању стечајног поступка </a:t>
            </a:r>
            <a:r>
              <a:rPr lang="sr-Latn-CS" sz="1150" dirty="0">
                <a:effectLst/>
                <a:latin typeface="Arial" panose="020B0604020202020204" pitchFamily="34" charset="0"/>
                <a:ea typeface="Calibri" panose="020F0502020204030204" pitchFamily="34" charset="0"/>
                <a:cs typeface="Times New Roman" panose="02020603050405020304" pitchFamily="18" charset="0"/>
              </a:rPr>
              <a:t>све банке прек</a:t>
            </a:r>
            <a:r>
              <a:rPr lang="sr-Cyrl-CS" sz="1150" dirty="0">
                <a:effectLst/>
                <a:latin typeface="Arial" panose="020B0604020202020204" pitchFamily="34" charset="0"/>
                <a:ea typeface="Calibri" panose="020F0502020204030204" pitchFamily="34" charset="0"/>
                <a:cs typeface="Times New Roman" panose="02020603050405020304" pitchFamily="18" charset="0"/>
              </a:rPr>
              <a:t>о</a:t>
            </a:r>
            <a:r>
              <a:rPr lang="sr-Latn-CS" sz="1150" dirty="0">
                <a:effectLst/>
                <a:latin typeface="Arial" panose="020B0604020202020204" pitchFamily="34" charset="0"/>
                <a:ea typeface="Calibri" panose="020F0502020204030204" pitchFamily="34" charset="0"/>
                <a:cs typeface="Times New Roman" panose="02020603050405020304" pitchFamily="18" charset="0"/>
              </a:rPr>
              <a:t> којих стечајни дужник обавља платни промет</a:t>
            </a:r>
            <a:r>
              <a:rPr lang="sr-Cyrl-CS" sz="1150" dirty="0">
                <a:effectLst/>
                <a:latin typeface="Arial" panose="020B0604020202020204" pitchFamily="34" charset="0"/>
                <a:ea typeface="Calibri" panose="020F0502020204030204" pitchFamily="34" charset="0"/>
                <a:cs typeface="Times New Roman" panose="02020603050405020304" pitchFamily="18" charset="0"/>
              </a:rPr>
              <a:t> (</a:t>
            </a:r>
            <a:r>
              <a:rPr lang="sr-Cyrl-CS" sz="1150" i="1" dirty="0">
                <a:effectLst/>
                <a:latin typeface="Arial" panose="020B0604020202020204" pitchFamily="34" charset="0"/>
                <a:ea typeface="Calibri" panose="020F0502020204030204" pitchFamily="34" charset="0"/>
                <a:cs typeface="Times New Roman" panose="02020603050405020304" pitchFamily="18" charset="0"/>
              </a:rPr>
              <a:t>Национални стандард за управљање стечајном масом бр. 1</a:t>
            </a:r>
            <a:r>
              <a:rPr lang="sr-Cyrl-CS" sz="1150" dirty="0">
                <a:effectLst/>
                <a:latin typeface="Arial" panose="020B0604020202020204" pitchFamily="34" charset="0"/>
                <a:ea typeface="Calibri" panose="020F0502020204030204" pitchFamily="34" charset="0"/>
                <a:cs typeface="Times New Roman" panose="02020603050405020304" pitchFamily="18" charset="0"/>
              </a:rPr>
              <a:t>);</a:t>
            </a:r>
            <a:endParaRPr lang="x-none" sz="115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spcBef>
                <a:spcPts val="300"/>
              </a:spcBef>
              <a:spcAft>
                <a:spcPts val="0"/>
              </a:spcAft>
              <a:buFont typeface="Symbol" panose="05050102010706020507" pitchFamily="18" charset="2"/>
              <a:buChar char=""/>
            </a:pPr>
            <a:r>
              <a:rPr lang="sr-Cyrl-CS" sz="1150" dirty="0">
                <a:effectLst/>
                <a:latin typeface="Arial" panose="020B0604020202020204" pitchFamily="34" charset="0"/>
                <a:ea typeface="Calibri" panose="020F0502020204030204" pitchFamily="34" charset="0"/>
                <a:cs typeface="Times New Roman" panose="02020603050405020304" pitchFamily="18" charset="0"/>
              </a:rPr>
              <a:t>без одлагања ступи у контакт са ранијим законским заступником и одговорним лицима стечајног дужника и преузме у државину имовину која улази у стечајну масу, као и комплетну статусну, књиговодствено-рачуноводствену и другу документацију;</a:t>
            </a:r>
            <a:endParaRPr lang="x-none" sz="115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spcBef>
                <a:spcPts val="300"/>
              </a:spcBef>
              <a:spcAft>
                <a:spcPts val="0"/>
              </a:spcAft>
              <a:buFont typeface="Symbol" panose="05050102010706020507" pitchFamily="18" charset="2"/>
              <a:buChar char=""/>
            </a:pPr>
            <a:r>
              <a:rPr lang="sr-Cyrl-CS" sz="1150" dirty="0">
                <a:effectLst/>
                <a:latin typeface="Arial" panose="020B0604020202020204" pitchFamily="34" charset="0"/>
                <a:ea typeface="Calibri" panose="020F0502020204030204" pitchFamily="34" charset="0"/>
                <a:cs typeface="Times New Roman" panose="02020603050405020304" pitchFamily="18" charset="0"/>
              </a:rPr>
              <a:t>започне пописивање имовине стечајног дужника у року од 10 дана од дана именовања и оконча њено пописивање у року од 30 дана од дана именовања (</a:t>
            </a:r>
            <a:r>
              <a:rPr lang="sr-Cyrl-CS" sz="1150" i="1" dirty="0">
                <a:effectLst/>
                <a:latin typeface="Arial" panose="020B0604020202020204" pitchFamily="34" charset="0"/>
                <a:ea typeface="Calibri" panose="020F0502020204030204" pitchFamily="34" charset="0"/>
                <a:cs typeface="Times New Roman" panose="02020603050405020304" pitchFamily="18" charset="0"/>
              </a:rPr>
              <a:t>Национални стандард бр. 2</a:t>
            </a:r>
            <a:r>
              <a:rPr lang="sr-Cyrl-CS" sz="1150" dirty="0">
                <a:effectLst/>
                <a:latin typeface="Arial" panose="020B0604020202020204" pitchFamily="34" charset="0"/>
                <a:ea typeface="Calibri" panose="020F0502020204030204" pitchFamily="34" charset="0"/>
                <a:cs typeface="Times New Roman" panose="02020603050405020304" pitchFamily="18" charset="0"/>
              </a:rPr>
              <a:t>);</a:t>
            </a:r>
            <a:endParaRPr lang="x-none" sz="115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spcBef>
                <a:spcPts val="300"/>
              </a:spcBef>
              <a:spcAft>
                <a:spcPts val="0"/>
              </a:spcAft>
              <a:buFont typeface="Symbol" panose="05050102010706020507" pitchFamily="18" charset="2"/>
              <a:buChar char=""/>
            </a:pPr>
            <a:r>
              <a:rPr lang="sr-Cyrl-CS" sz="1150" dirty="0">
                <a:effectLst/>
                <a:latin typeface="Arial" panose="020B0604020202020204" pitchFamily="34" charset="0"/>
                <a:ea typeface="Calibri" panose="020F0502020204030204" pitchFamily="34" charset="0"/>
                <a:cs typeface="Times New Roman" panose="02020603050405020304" pitchFamily="18" charset="0"/>
              </a:rPr>
              <a:t>састави извештај о економско-финансијском положају стечајног дужника (ЕФИ) и да га достави стечајном судији, одбору поверилаца и овлашћеној организацији (</a:t>
            </a:r>
            <a:r>
              <a:rPr lang="sr-Cyrl-CS" sz="1150" i="1" dirty="0">
                <a:effectLst/>
                <a:latin typeface="Arial" panose="020B0604020202020204" pitchFamily="34" charset="0"/>
                <a:ea typeface="Calibri" panose="020F0502020204030204" pitchFamily="34" charset="0"/>
                <a:cs typeface="Times New Roman" panose="02020603050405020304" pitchFamily="18" charset="0"/>
              </a:rPr>
              <a:t>Национални стандард бр. 3</a:t>
            </a:r>
            <a:r>
              <a:rPr lang="sr-Cyrl-CS" sz="1150" dirty="0">
                <a:effectLst/>
                <a:latin typeface="Arial" panose="020B0604020202020204" pitchFamily="34" charset="0"/>
                <a:ea typeface="Calibri" panose="020F0502020204030204" pitchFamily="34" charset="0"/>
                <a:cs typeface="Times New Roman" panose="02020603050405020304" pitchFamily="18" charset="0"/>
              </a:rPr>
              <a:t>);</a:t>
            </a:r>
            <a:endParaRPr lang="x-none" sz="115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spcBef>
                <a:spcPts val="300"/>
              </a:spcBef>
              <a:spcAft>
                <a:spcPts val="0"/>
              </a:spcAft>
              <a:buFont typeface="Symbol" panose="05050102010706020507" pitchFamily="18" charset="2"/>
              <a:buChar char=""/>
            </a:pPr>
            <a:r>
              <a:rPr lang="sr-Cyrl-CS" sz="1150" dirty="0">
                <a:effectLst/>
                <a:latin typeface="Arial" panose="020B0604020202020204" pitchFamily="34" charset="0"/>
                <a:ea typeface="Calibri" panose="020F0502020204030204" pitchFamily="34" charset="0"/>
                <a:cs typeface="Times New Roman" panose="02020603050405020304" pitchFamily="18" charset="0"/>
              </a:rPr>
              <a:t>у року од 30 дана од дана именовања састави план тока стечајног поступка са предрачуном трошкова и временским планом (саставни део ЕФИ-ја);</a:t>
            </a:r>
            <a:endParaRPr lang="x-none" sz="115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spcBef>
                <a:spcPts val="300"/>
              </a:spcBef>
              <a:spcAft>
                <a:spcPts val="0"/>
              </a:spcAft>
              <a:buFont typeface="Symbol" panose="05050102010706020507" pitchFamily="18" charset="2"/>
              <a:buChar char=""/>
            </a:pPr>
            <a:r>
              <a:rPr lang="sr-Cyrl-CS" sz="1150" dirty="0">
                <a:effectLst/>
                <a:latin typeface="Arial" panose="020B0604020202020204" pitchFamily="34" charset="0"/>
                <a:ea typeface="Calibri" panose="020F0502020204030204" pitchFamily="34" charset="0"/>
                <a:cs typeface="Times New Roman" panose="02020603050405020304" pitchFamily="18" charset="0"/>
              </a:rPr>
              <a:t>састави пореске билансе са стањем на дан отварања стечајног поступка, у складу са пореским прописима, и да те билансе, са пореском пријавом, достави надлежном пореском органу у роковима предвиђеним пореским прописима;</a:t>
            </a:r>
            <a:endParaRPr lang="x-none" sz="1150" dirty="0">
              <a:effectLst/>
              <a:latin typeface="Arial" panose="020B0604020202020204" pitchFamily="34" charset="0"/>
              <a:ea typeface="Calibri" panose="020F0502020204030204" pitchFamily="34" charset="0"/>
              <a:cs typeface="Times New Roman" panose="02020603050405020304" pitchFamily="18" charset="0"/>
            </a:endParaRPr>
          </a:p>
          <a:p>
            <a:pPr lvl="1" indent="-342900">
              <a:spcBef>
                <a:spcPts val="300"/>
              </a:spcBef>
              <a:spcAft>
                <a:spcPts val="0"/>
              </a:spcAft>
              <a:buFont typeface="Symbol" panose="05050102010706020507" pitchFamily="18" charset="2"/>
              <a:buChar char=""/>
            </a:pPr>
            <a:r>
              <a:rPr lang="sr-Cyrl-CS" sz="1150" dirty="0">
                <a:effectLst/>
                <a:latin typeface="Arial" pitchFamily="34" charset="0"/>
                <a:ea typeface="Calibri" panose="020F0502020204030204" pitchFamily="34" charset="0"/>
                <a:cs typeface="Arial" pitchFamily="34" charset="0"/>
              </a:rPr>
              <a:t>без одлагања писменим путем обавести о отварању стечајног поступка све повериоце и све дужнике стечајног дужника који су му у том тренутку познати</a:t>
            </a:r>
            <a:r>
              <a:rPr lang="x-none" sz="1150" dirty="0">
                <a:effectLst/>
                <a:latin typeface="Arial" pitchFamily="34" charset="0"/>
                <a:ea typeface="Calibri" panose="020F0502020204030204" pitchFamily="34" charset="0"/>
                <a:cs typeface="Arial" pitchFamily="34" charset="0"/>
              </a:rPr>
              <a:t>;</a:t>
            </a:r>
            <a:endParaRPr lang="sr-Cyrl-CS" sz="1150" dirty="0">
              <a:effectLst/>
              <a:latin typeface="Arial" pitchFamily="34" charset="0"/>
              <a:ea typeface="Calibri" panose="020F0502020204030204" pitchFamily="34" charset="0"/>
              <a:cs typeface="Arial" pitchFamily="34" charset="0"/>
            </a:endParaRPr>
          </a:p>
          <a:p>
            <a:pPr lvl="1" indent="-342900">
              <a:spcBef>
                <a:spcPts val="300"/>
              </a:spcBef>
              <a:spcAft>
                <a:spcPts val="0"/>
              </a:spcAft>
              <a:buFont typeface="Symbol" panose="05050102010706020507" pitchFamily="18" charset="2"/>
              <a:buChar char=""/>
            </a:pPr>
            <a:r>
              <a:rPr lang="sr-Cyrl-CS" sz="1150" dirty="0">
                <a:effectLst/>
                <a:latin typeface="Arial" pitchFamily="34" charset="0"/>
                <a:ea typeface="Calibri" panose="020F0502020204030204" pitchFamily="34" charset="0"/>
                <a:cs typeface="Arial" pitchFamily="34" charset="0"/>
              </a:rPr>
              <a:t>без одлагања писменим путем обавести о отварању стечајног поступка све судове пред којима се воде извршни поступци;</a:t>
            </a:r>
            <a:endParaRPr lang="x-none" sz="1150" dirty="0">
              <a:effectLst/>
              <a:latin typeface="Arial" pitchFamily="34" charset="0"/>
              <a:ea typeface="Calibri" panose="020F0502020204030204" pitchFamily="34" charset="0"/>
              <a:cs typeface="Arial" pitchFamily="34" charset="0"/>
            </a:endParaRPr>
          </a:p>
          <a:p>
            <a:pPr lvl="1" indent="-342900">
              <a:spcBef>
                <a:spcPts val="300"/>
              </a:spcBef>
              <a:spcAft>
                <a:spcPts val="0"/>
              </a:spcAft>
              <a:buFont typeface="Symbol" panose="05050102010706020507" pitchFamily="18" charset="2"/>
              <a:buChar char=""/>
            </a:pPr>
            <a:r>
              <a:rPr lang="sr-Cyrl-CS" sz="1150" dirty="0">
                <a:effectLst/>
                <a:latin typeface="Arial" pitchFamily="34" charset="0"/>
                <a:ea typeface="Calibri" panose="020F0502020204030204" pitchFamily="34" charset="0"/>
                <a:cs typeface="Arial" pitchFamily="34" charset="0"/>
              </a:rPr>
              <a:t>отвори нови рачун стечајног дужника у банци, и друго.</a:t>
            </a:r>
            <a:endParaRPr lang="x-none" sz="1150" dirty="0">
              <a:effectLst/>
              <a:latin typeface="Arial" pitchFamily="34" charset="0"/>
              <a:ea typeface="Calibri" panose="020F0502020204030204" pitchFamily="34" charset="0"/>
              <a:cs typeface="Arial" pitchFamily="34" charset="0"/>
            </a:endParaRPr>
          </a:p>
          <a:p>
            <a:pPr marL="0" indent="0">
              <a:buNone/>
            </a:pPr>
            <a:endParaRPr lang="x-none" sz="14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 xmlns:a16="http://schemas.microsoft.com/office/drawing/2014/main" id="{88021487-021A-4EE8-9E9C-26DD5ACA45B0}"/>
              </a:ext>
            </a:extLst>
          </p:cNvPr>
          <p:cNvSpPr txBox="1"/>
          <p:nvPr/>
        </p:nvSpPr>
        <p:spPr>
          <a:xfrm>
            <a:off x="517846" y="1340768"/>
            <a:ext cx="8229600" cy="1107996"/>
          </a:xfrm>
          <a:prstGeom prst="rect">
            <a:avLst/>
          </a:prstGeom>
          <a:noFill/>
        </p:spPr>
        <p:txBody>
          <a:bodyPr wrap="square" rtlCol="0">
            <a:spAutoFit/>
          </a:bodyPr>
          <a:lstStyle/>
          <a:p>
            <a:pPr algn="ctr"/>
            <a:r>
              <a:rPr lang="sr-Cyrl-CS" sz="1600" b="1" dirty="0">
                <a:effectLst/>
                <a:latin typeface="Arial" panose="020B0604020202020204" pitchFamily="34" charset="0"/>
                <a:ea typeface="Calibri" panose="020F0502020204030204" pitchFamily="34" charset="0"/>
                <a:cs typeface="Times New Roman" panose="02020603050405020304" pitchFamily="18" charset="0"/>
              </a:rPr>
              <a:t>Први случај</a:t>
            </a:r>
            <a:br>
              <a:rPr lang="sr-Cyrl-CS" sz="1600" b="1" dirty="0">
                <a:effectLst/>
                <a:latin typeface="Arial" panose="020B0604020202020204" pitchFamily="34" charset="0"/>
                <a:ea typeface="Calibri" panose="020F0502020204030204" pitchFamily="34" charset="0"/>
                <a:cs typeface="Times New Roman" panose="02020603050405020304" pitchFamily="18" charset="0"/>
              </a:rPr>
            </a:br>
            <a:r>
              <a:rPr lang="sr-Cyrl-CS" sz="1600" b="1" dirty="0">
                <a:effectLst/>
                <a:latin typeface="Arial" panose="020B0604020202020204" pitchFamily="34" charset="0"/>
                <a:ea typeface="Calibri" panose="020F0502020204030204" pitchFamily="34" charset="0"/>
                <a:cs typeface="Times New Roman" panose="02020603050405020304" pitchFamily="18" charset="0"/>
              </a:rPr>
              <a:t>И</a:t>
            </a:r>
            <a:r>
              <a:rPr lang="sr-Latn-CS" sz="1600" b="1" dirty="0">
                <a:effectLst/>
                <a:latin typeface="Arial" panose="020B0604020202020204" pitchFamily="34" charset="0"/>
                <a:ea typeface="Calibri" panose="020F0502020204030204" pitchFamily="34" charset="0"/>
                <a:cs typeface="Times New Roman" panose="02020603050405020304" pitchFamily="18" charset="0"/>
              </a:rPr>
              <a:t>мовина стечајног дужника мања </a:t>
            </a:r>
            <a:r>
              <a:rPr lang="sr-Cyrl-CS" sz="1600" b="1" dirty="0">
                <a:effectLst/>
                <a:latin typeface="Arial" panose="020B0604020202020204" pitchFamily="34" charset="0"/>
                <a:ea typeface="Calibri" panose="020F0502020204030204" pitchFamily="34" charset="0"/>
                <a:cs typeface="Times New Roman" panose="02020603050405020304" pitchFamily="18" charset="0"/>
              </a:rPr>
              <a:t>је </a:t>
            </a:r>
            <a:r>
              <a:rPr lang="sr-Latn-CS" sz="1600" b="1" dirty="0">
                <a:effectLst/>
                <a:latin typeface="Arial" panose="020B0604020202020204" pitchFamily="34" charset="0"/>
                <a:ea typeface="Calibri" panose="020F0502020204030204" pitchFamily="34" charset="0"/>
                <a:cs typeface="Times New Roman" panose="02020603050405020304" pitchFamily="18" charset="0"/>
              </a:rPr>
              <a:t>од висине трошкова стечајног поступка или је незнатне вредности</a:t>
            </a:r>
            <a:endParaRPr lang="x-none" sz="1600" b="1"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 xmlns:p14="http://schemas.microsoft.com/office/powerpoint/2010/main" val="725468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B351779D-9B52-4BE2-AFC0-0714018ECDC4}"/>
              </a:ext>
            </a:extLst>
          </p:cNvPr>
          <p:cNvSpPr>
            <a:spLocks noGrp="1"/>
          </p:cNvSpPr>
          <p:nvPr>
            <p:ph idx="1"/>
          </p:nvPr>
        </p:nvSpPr>
        <p:spPr>
          <a:xfrm>
            <a:off x="457200" y="1600200"/>
            <a:ext cx="8229600" cy="3989040"/>
          </a:xfrm>
        </p:spPr>
        <p:txBody>
          <a:bodyPr/>
          <a:lstStyle/>
          <a:p>
            <a:pPr marL="0" indent="0">
              <a:lnSpc>
                <a:spcPct val="110000"/>
              </a:lnSpc>
              <a:spcBef>
                <a:spcPts val="12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Овде се може указати на </a:t>
            </a:r>
            <a:r>
              <a:rPr lang="sr-Cyrl-CS" sz="1400" dirty="0">
                <a:latin typeface="Arial" panose="020B0604020202020204" pitchFamily="34" charset="0"/>
                <a:ea typeface="Calibri" panose="020F0502020204030204" pitchFamily="34" charset="0"/>
                <a:cs typeface="Times New Roman" panose="02020603050405020304" pitchFamily="18" charset="0"/>
              </a:rPr>
              <a:t>неке</a:t>
            </a:r>
            <a:r>
              <a:rPr lang="sr-Cyrl-CS" sz="1400" dirty="0">
                <a:effectLst/>
                <a:latin typeface="Arial" panose="020B0604020202020204" pitchFamily="34" charset="0"/>
                <a:ea typeface="Calibri" panose="020F0502020204030204" pitchFamily="34" charset="0"/>
                <a:cs typeface="Times New Roman" panose="02020603050405020304" pitchFamily="18" charset="0"/>
              </a:rPr>
              <a:t> специфичности:</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10000"/>
              </a:lnSpc>
              <a:spcBef>
                <a:spcPts val="200"/>
              </a:spcBef>
              <a:spcAft>
                <a:spcPts val="0"/>
              </a:spcAft>
              <a:buFont typeface="Symbol" panose="05050102010706020507" pitchFamily="18" charset="2"/>
              <a:buChar char=""/>
            </a:pPr>
            <a:r>
              <a:rPr lang="sr-Cyrl-CS" sz="1300" dirty="0">
                <a:effectLst/>
                <a:latin typeface="Arial" panose="020B0604020202020204" pitchFamily="34" charset="0"/>
                <a:ea typeface="Calibri" panose="020F0502020204030204" pitchFamily="34" charset="0"/>
                <a:cs typeface="Times New Roman" panose="02020603050405020304" pitchFamily="18" charset="0"/>
              </a:rPr>
              <a:t>У поступцима о којима је реч, предлагач је често сам дужник, јер је то најјефтинији начин да се предузеће угаси без последица по власника. Обично се ради о предузећима која већ дуже време не обављају пословну активност, тако да се често дешава да управник наиђе на проблеме око примопредаје документације, тј. да преузимање комплетне документације буде знатно отежано.</a:t>
            </a:r>
            <a:endParaRPr lang="x-none" sz="13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10000"/>
              </a:lnSpc>
              <a:spcBef>
                <a:spcPts val="200"/>
              </a:spcBef>
              <a:spcAft>
                <a:spcPts val="0"/>
              </a:spcAft>
              <a:buFont typeface="Symbol" panose="05050102010706020507" pitchFamily="18" charset="2"/>
              <a:buChar char=""/>
            </a:pPr>
            <a:r>
              <a:rPr lang="sr-Cyrl-CS" sz="1300" dirty="0">
                <a:effectLst/>
                <a:latin typeface="Arial" panose="020B0604020202020204" pitchFamily="34" charset="0"/>
                <a:ea typeface="Calibri" panose="020F0502020204030204" pitchFamily="34" charset="0"/>
                <a:cs typeface="Times New Roman" panose="02020603050405020304" pitchFamily="18" charset="0"/>
              </a:rPr>
              <a:t>У случају да именовани стечајни управник затражи разрешење из личних разлога (догађа се да то учини и управник који је именован после њега), преузимање имовине и документације се даље одлаже, што понекад доводи до прекорачења рокова за предузимање почетних радњи, до одлагања првог поверилачког рочишта и додатних трошкова.</a:t>
            </a:r>
          </a:p>
          <a:p>
            <a:pPr lvl="1" indent="-342900">
              <a:lnSpc>
                <a:spcPct val="110000"/>
              </a:lnSpc>
              <a:spcBef>
                <a:spcPts val="200"/>
              </a:spcBef>
              <a:spcAft>
                <a:spcPts val="0"/>
              </a:spcAft>
              <a:buFont typeface="Symbol" panose="05050102010706020507" pitchFamily="18" charset="2"/>
              <a:buChar char=""/>
            </a:pPr>
            <a:r>
              <a:rPr lang="sr-Cyrl-CS" sz="1300" dirty="0">
                <a:effectLst/>
                <a:latin typeface="Arial" panose="020B0604020202020204" pitchFamily="34" charset="0"/>
                <a:ea typeface="Calibri" panose="020F0502020204030204" pitchFamily="34" charset="0"/>
                <a:cs typeface="Times New Roman" panose="02020603050405020304" pitchFamily="18" charset="0"/>
              </a:rPr>
              <a:t>Стечајни управник има повећану одговорност за сачињавање ЕФИ-ја, јер ће ЕФИ бити основа за евентуално доношење одлуке суда о закључењу стечајног поступка на основу члана 13 став 2 </a:t>
            </a:r>
            <a:r>
              <a:rPr lang="sr-Cyrl-CS" sz="1300" i="1" dirty="0">
                <a:effectLst/>
                <a:latin typeface="Arial" panose="020B0604020202020204" pitchFamily="34" charset="0"/>
                <a:ea typeface="Calibri" panose="020F0502020204030204" pitchFamily="34" charset="0"/>
                <a:cs typeface="Times New Roman" panose="02020603050405020304" pitchFamily="18" charset="0"/>
              </a:rPr>
              <a:t>Закона о стечају</a:t>
            </a:r>
            <a:r>
              <a:rPr lang="sr-Cyrl-CS" sz="1300" dirty="0">
                <a:effectLst/>
                <a:latin typeface="Arial" panose="020B0604020202020204" pitchFamily="34" charset="0"/>
                <a:ea typeface="Calibri" panose="020F0502020204030204" pitchFamily="34" charset="0"/>
                <a:cs typeface="Times New Roman" panose="02020603050405020304" pitchFamily="18" charset="0"/>
              </a:rPr>
              <a:t>. Из тог разлога, стечајни управник је у обавези да, пре израде ЕФИ-ја, из екстерних извора (АПР, ЦРХоВ, РГЗ, НБС и др.) прикупи све расположиве информације о евентуалној имовини стечајног дужника.</a:t>
            </a:r>
            <a:endParaRPr lang="x-none" sz="1300" dirty="0">
              <a:effectLst/>
              <a:latin typeface="Arial" panose="020B0604020202020204" pitchFamily="34" charset="0"/>
              <a:ea typeface="Calibri" panose="020F0502020204030204" pitchFamily="34" charset="0"/>
              <a:cs typeface="Times New Roman" panose="02020603050405020304" pitchFamily="18" charset="0"/>
            </a:endParaRPr>
          </a:p>
          <a:p>
            <a:pPr lvl="1" indent="-342900">
              <a:lnSpc>
                <a:spcPct val="110000"/>
              </a:lnSpc>
              <a:spcBef>
                <a:spcPts val="200"/>
              </a:spcBef>
              <a:spcAft>
                <a:spcPts val="0"/>
              </a:spcAft>
              <a:buFont typeface="Symbol" panose="05050102010706020507" pitchFamily="18" charset="2"/>
              <a:buChar char=""/>
            </a:pPr>
            <a:r>
              <a:rPr lang="sr-Cyrl-CS" sz="1300" dirty="0">
                <a:effectLst/>
                <a:latin typeface="Arial" panose="020B0604020202020204" pitchFamily="34" charset="0"/>
                <a:ea typeface="Calibri" panose="020F0502020204030204" pitchFamily="34" charset="0"/>
                <a:cs typeface="Times New Roman" panose="02020603050405020304" pitchFamily="18" charset="0"/>
              </a:rPr>
              <a:t>Уколико се и формира, одбор поверилаца је по правилу потпуно незаинтересован за ток оваквог стечајног поступка.</a:t>
            </a:r>
            <a:endParaRPr lang="x-none" sz="13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817251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57C8F26-D556-4313-8519-45C07757E2BA}"/>
              </a:ext>
            </a:extLst>
          </p:cNvPr>
          <p:cNvSpPr>
            <a:spLocks noGrp="1"/>
          </p:cNvSpPr>
          <p:nvPr>
            <p:ph idx="1"/>
          </p:nvPr>
        </p:nvSpPr>
        <p:spPr>
          <a:xfrm>
            <a:off x="467544" y="1484784"/>
            <a:ext cx="8229600" cy="4968552"/>
          </a:xfrm>
        </p:spPr>
        <p:txBody>
          <a:bodyPr/>
          <a:lstStyle/>
          <a:p>
            <a:pPr marL="0" indent="0">
              <a:lnSpc>
                <a:spcPct val="105000"/>
              </a:lnSpc>
              <a:spcBef>
                <a:spcPts val="1200"/>
              </a:spcBef>
              <a:buNone/>
            </a:pPr>
            <a:r>
              <a:rPr lang="sr-Cyrl-CS" sz="1300" dirty="0">
                <a:effectLst/>
                <a:latin typeface="Arial" panose="020B0604020202020204" pitchFamily="34" charset="0"/>
                <a:ea typeface="Calibri" panose="020F0502020204030204" pitchFamily="34" charset="0"/>
                <a:cs typeface="Times New Roman" panose="02020603050405020304" pitchFamily="18" charset="0"/>
              </a:rPr>
              <a:t>Чланом 13 став 2 </a:t>
            </a:r>
            <a:r>
              <a:rPr lang="sr-Cyrl-CS" sz="1300" i="1" dirty="0">
                <a:effectLst/>
                <a:latin typeface="Arial" panose="020B0604020202020204" pitchFamily="34" charset="0"/>
                <a:ea typeface="Calibri" panose="020F0502020204030204" pitchFamily="34" charset="0"/>
                <a:cs typeface="Times New Roman" panose="02020603050405020304" pitchFamily="18" charset="0"/>
              </a:rPr>
              <a:t>Закона о стечају </a:t>
            </a:r>
            <a:r>
              <a:rPr lang="sr-Cyrl-CS" sz="1300" dirty="0">
                <a:effectLst/>
                <a:latin typeface="Arial" panose="020B0604020202020204" pitchFamily="34" charset="0"/>
                <a:ea typeface="Calibri" panose="020F0502020204030204" pitchFamily="34" charset="0"/>
                <a:cs typeface="Times New Roman" panose="02020603050405020304" pitchFamily="18" charset="0"/>
              </a:rPr>
              <a:t>одређено је да ако се утврди да је имовина стечајног дужника мања од висине трошкова стечајног поступка или да је имовина стечајног дужника незнатне вредности, стечајни поступак се закључује без одлагања.</a:t>
            </a:r>
            <a:endParaRPr lang="x-none" sz="1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5000"/>
              </a:lnSpc>
              <a:spcBef>
                <a:spcPts val="600"/>
              </a:spcBef>
              <a:buNone/>
            </a:pPr>
            <a:r>
              <a:rPr lang="sr-Cyrl-CS" sz="1300" dirty="0">
                <a:effectLst/>
                <a:latin typeface="Arial" panose="020B0604020202020204" pitchFamily="34" charset="0"/>
                <a:ea typeface="Calibri" panose="020F0502020204030204" pitchFamily="34" charset="0"/>
                <a:cs typeface="Times New Roman" panose="02020603050405020304" pitchFamily="18" charset="0"/>
              </a:rPr>
              <a:t>У пракси привредних судова постоје три модела за закључење стечајног поступка по члану 13 став 2 </a:t>
            </a:r>
            <a:r>
              <a:rPr lang="sr-Cyrl-CS" sz="1300" i="1" dirty="0">
                <a:effectLst/>
                <a:latin typeface="Arial" panose="020B0604020202020204" pitchFamily="34" charset="0"/>
                <a:ea typeface="Calibri" panose="020F0502020204030204" pitchFamily="34" charset="0"/>
                <a:cs typeface="Times New Roman" panose="02020603050405020304" pitchFamily="18" charset="0"/>
              </a:rPr>
              <a:t>Закона о стечају</a:t>
            </a:r>
            <a:r>
              <a:rPr lang="sr-Cyrl-CS" sz="1300" dirty="0">
                <a:effectLst/>
                <a:latin typeface="Arial" panose="020B0604020202020204" pitchFamily="34" charset="0"/>
                <a:ea typeface="Calibri" panose="020F0502020204030204" pitchFamily="34" charset="0"/>
                <a:cs typeface="Times New Roman" panose="02020603050405020304" pitchFamily="18" charset="0"/>
              </a:rPr>
              <a:t>:</a:t>
            </a:r>
            <a:endParaRPr lang="x-none" sz="13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5000"/>
              </a:lnSpc>
              <a:spcBef>
                <a:spcPts val="600"/>
              </a:spcBef>
              <a:spcAft>
                <a:spcPts val="0"/>
              </a:spcAft>
              <a:buFont typeface="+mj-lt"/>
              <a:buAutoNum type="arabicParenR"/>
            </a:pPr>
            <a:r>
              <a:rPr lang="sr-Cyrl-CS" sz="1300" dirty="0">
                <a:effectLst/>
                <a:latin typeface="Arial" panose="020B0604020202020204" pitchFamily="34" charset="0"/>
                <a:ea typeface="Calibri" panose="020F0502020204030204" pitchFamily="34" charset="0"/>
                <a:cs typeface="Times New Roman" panose="02020603050405020304" pitchFamily="18" charset="0"/>
              </a:rPr>
              <a:t>Решење о закључењу доноси се на првом поверилачком рочишту, на основу информација и података из ЕФИ-ја. Решењем о закључењу испитно рочиште се отказује.</a:t>
            </a:r>
            <a:endParaRPr lang="x-none" sz="13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5000"/>
              </a:lnSpc>
              <a:spcBef>
                <a:spcPts val="600"/>
              </a:spcBef>
              <a:spcAft>
                <a:spcPts val="0"/>
              </a:spcAft>
              <a:buFont typeface="+mj-lt"/>
              <a:buAutoNum type="arabicParenR"/>
            </a:pPr>
            <a:r>
              <a:rPr lang="sr-Cyrl-CS" sz="1300" dirty="0">
                <a:effectLst/>
                <a:latin typeface="Arial" panose="020B0604020202020204" pitchFamily="34" charset="0"/>
                <a:ea typeface="Calibri" panose="020F0502020204030204" pitchFamily="34" charset="0"/>
                <a:cs typeface="Times New Roman" panose="02020603050405020304" pitchFamily="18" charset="0"/>
              </a:rPr>
              <a:t>Решење о закључењу доноси се на испитном рочишту. Претпоставка за доношење решења у овом тренутку јесте да су испитане све пријаве потраживања и да нема оспорених потраживања. </a:t>
            </a:r>
            <a:r>
              <a:rPr lang="sr-Cyrl-CS" sz="1300" dirty="0">
                <a:latin typeface="Arial" panose="020B0604020202020204" pitchFamily="34" charset="0"/>
                <a:ea typeface="Calibri" panose="020F0502020204030204" pitchFamily="34" charset="0"/>
                <a:cs typeface="Times New Roman" panose="02020603050405020304" pitchFamily="18" charset="0"/>
              </a:rPr>
              <a:t>Уколико су нека потраживања оспорена и ради њиховог утврђења су покренуте парнице, поступак се не може окончати на овај начин.</a:t>
            </a:r>
            <a:endParaRPr lang="x-none" sz="13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5000"/>
              </a:lnSpc>
              <a:spcBef>
                <a:spcPts val="600"/>
              </a:spcBef>
              <a:spcAft>
                <a:spcPts val="0"/>
              </a:spcAft>
              <a:buFont typeface="+mj-lt"/>
              <a:buAutoNum type="arabicParenR"/>
            </a:pPr>
            <a:r>
              <a:rPr lang="sr-Cyrl-CS" sz="1300" dirty="0">
                <a:effectLst/>
                <a:latin typeface="Arial" panose="020B0604020202020204" pitchFamily="34" charset="0"/>
                <a:ea typeface="Calibri" panose="020F0502020204030204" pitchFamily="34" charset="0"/>
                <a:cs typeface="Times New Roman" panose="02020603050405020304" pitchFamily="18" charset="0"/>
              </a:rPr>
              <a:t>Решење о закључењу доноси се на завршном рочишту, које се заказује одмах после одржавања испитног рочишта (</a:t>
            </a:r>
            <a:r>
              <a:rPr lang="sr-Cyrl-CS" sz="1300" dirty="0">
                <a:latin typeface="Arial" panose="020B0604020202020204" pitchFamily="34" charset="0"/>
                <a:ea typeface="Calibri" panose="020F0502020204030204" pitchFamily="34" charset="0"/>
                <a:cs typeface="Times New Roman" panose="02020603050405020304" pitchFamily="18" charset="0"/>
              </a:rPr>
              <a:t>такође под претпоставком да нема парница поводом оспорених потраживања). Решење </a:t>
            </a:r>
            <a:r>
              <a:rPr lang="sr-Cyrl-CS" sz="1300" dirty="0">
                <a:effectLst/>
                <a:latin typeface="Arial" panose="020B0604020202020204" pitchFamily="34" charset="0"/>
                <a:ea typeface="Calibri" panose="020F0502020204030204" pitchFamily="34" charset="0"/>
                <a:cs typeface="Times New Roman" panose="02020603050405020304" pitchFamily="18" charset="0"/>
              </a:rPr>
              <a:t>се доноси на основу завршног извештаја и завршног рачуна стечајног управника којим се констатује да су испуњени услови за закључење поступка. У образложењу решења, суд се по правилу позива како на члан 13 став 2 тако и на члан 148 став 1 </a:t>
            </a:r>
            <a:r>
              <a:rPr lang="sr-Cyrl-CS" sz="1300" i="1" dirty="0">
                <a:effectLst/>
                <a:latin typeface="Arial" panose="020B0604020202020204" pitchFamily="34" charset="0"/>
                <a:ea typeface="Calibri" panose="020F0502020204030204" pitchFamily="34" charset="0"/>
                <a:cs typeface="Times New Roman" panose="02020603050405020304" pitchFamily="18" charset="0"/>
              </a:rPr>
              <a:t>Закона о стечају</a:t>
            </a:r>
            <a:r>
              <a:rPr lang="sr-Cyrl-CS" sz="1300" dirty="0">
                <a:effectLst/>
                <a:latin typeface="Arial" panose="020B0604020202020204" pitchFamily="34" charset="0"/>
                <a:ea typeface="Calibri" panose="020F0502020204030204" pitchFamily="34" charset="0"/>
                <a:cs typeface="Times New Roman" panose="02020603050405020304" pitchFamily="18" charset="0"/>
              </a:rPr>
              <a:t>.</a:t>
            </a:r>
            <a:r>
              <a:rPr lang="x-none" sz="1300" dirty="0">
                <a:effectLst/>
                <a:latin typeface="Arial" panose="020B0604020202020204" pitchFamily="34" charset="0"/>
                <a:ea typeface="Calibri" panose="020F0502020204030204" pitchFamily="34" charset="0"/>
                <a:cs typeface="Times New Roman" panose="02020603050405020304" pitchFamily="18" charset="0"/>
              </a:rPr>
              <a:t/>
            </a:r>
            <a:br>
              <a:rPr lang="x-none" sz="1300" dirty="0">
                <a:effectLst/>
                <a:latin typeface="Arial" panose="020B0604020202020204" pitchFamily="34" charset="0"/>
                <a:ea typeface="Calibri" panose="020F0502020204030204" pitchFamily="34" charset="0"/>
                <a:cs typeface="Times New Roman" panose="02020603050405020304" pitchFamily="18" charset="0"/>
              </a:rPr>
            </a:br>
            <a:r>
              <a:rPr lang="sr-Cyrl-CS" sz="1300" dirty="0">
                <a:effectLst/>
                <a:latin typeface="Arial" panose="020B0604020202020204" pitchFamily="34" charset="0"/>
                <a:ea typeface="Calibri" panose="020F0502020204030204" pitchFamily="34" charset="0"/>
              </a:rPr>
              <a:t>У пракси се догађа да стечајни судија, пре одржавања завршног рочишта, позове повериоце да, сагласно члану 13 став 4 </a:t>
            </a:r>
            <a:r>
              <a:rPr lang="sr-Cyrl-CS" sz="1300" i="1" dirty="0">
                <a:effectLst/>
                <a:latin typeface="Arial" panose="020B0604020202020204" pitchFamily="34" charset="0"/>
                <a:ea typeface="Calibri" panose="020F0502020204030204" pitchFamily="34" charset="0"/>
              </a:rPr>
              <a:t>Закона о стечају,</a:t>
            </a:r>
            <a:r>
              <a:rPr lang="sr-Cyrl-CS" sz="1300" dirty="0">
                <a:effectLst/>
                <a:latin typeface="Arial" panose="020B0604020202020204" pitchFamily="34" charset="0"/>
                <a:ea typeface="Calibri" panose="020F0502020204030204" pitchFamily="34" charset="0"/>
              </a:rPr>
              <a:t> уплате средства неопходна за покриће трошкова стечајног поступка, уколико захтевају да се поступак спроведе. Позив се упућује или посебним закључком који се доноси пре одређивања завршног рочишта или самим решењем којим се одређује завршно рочиште. </a:t>
            </a:r>
            <a:endParaRPr lang="x-none" sz="13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043983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CD717DF8-398A-4758-A7BC-C0F350CD8B82}"/>
              </a:ext>
            </a:extLst>
          </p:cNvPr>
          <p:cNvSpPr>
            <a:spLocks noGrp="1"/>
          </p:cNvSpPr>
          <p:nvPr>
            <p:ph idx="1"/>
          </p:nvPr>
        </p:nvSpPr>
        <p:spPr/>
        <p:txBody>
          <a:bodyPr/>
          <a:lstStyle/>
          <a:p>
            <a:pPr marL="0" indent="0">
              <a:lnSpc>
                <a:spcPct val="110000"/>
              </a:lnSpc>
              <a:spcBef>
                <a:spcPts val="1200"/>
              </a:spcBef>
              <a:buNone/>
            </a:pPr>
            <a:r>
              <a:rPr lang="sr-Cyrl-CS" sz="1400" u="sng" dirty="0">
                <a:effectLst/>
                <a:latin typeface="Arial" panose="020B0604020202020204" pitchFamily="34" charset="0"/>
                <a:ea typeface="Calibri" panose="020F0502020204030204" pitchFamily="34" charset="0"/>
                <a:cs typeface="Times New Roman" panose="02020603050405020304" pitchFamily="18" charset="0"/>
              </a:rPr>
              <a:t>Упоредни преглед</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6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Сви стечајни закони у окружењу предвиђају могућност закључења стечајног поступка у ситуацији када је имовина стечајног дужника мале вредности.</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600"/>
              </a:spcBef>
              <a:buNone/>
            </a:pPr>
            <a:r>
              <a:rPr lang="sr-Cyrl-CS" sz="1400" i="1" dirty="0">
                <a:effectLst/>
                <a:latin typeface="Arial" panose="020B0604020202020204" pitchFamily="34" charset="0"/>
                <a:ea typeface="Calibri" panose="020F0502020204030204" pitchFamily="34" charset="0"/>
                <a:cs typeface="Times New Roman" panose="02020603050405020304" pitchFamily="18" charset="0"/>
              </a:rPr>
              <a:t>Стечајним законом </a:t>
            </a:r>
            <a:r>
              <a:rPr lang="sr-Cyrl-CS" sz="1400" dirty="0">
                <a:effectLst/>
                <a:latin typeface="Arial" panose="020B0604020202020204" pitchFamily="34" charset="0"/>
                <a:ea typeface="Calibri" panose="020F0502020204030204" pitchFamily="34" charset="0"/>
                <a:cs typeface="Times New Roman" panose="02020603050405020304" pitchFamily="18" charset="0"/>
              </a:rPr>
              <a:t>Хрватске предвиђено је да ће суд, пре доношења решења о закључењу поступка, огласом који се објављује на електронској огласној табли суда, позвати стечајног управника и све повериоце на изјашњење. Поступак се неће закључити ако повериоци који се противе закључењу солидарно предујме средства која су довољна за намирење трошкова поступка, у року који одреди суд. У вези са овим, може се приметити да стечајни управник има право на награду за рад и накнаду стварних трошкова и у случају када у поступку нема средстава за њихову исплату. У том случају, награда и накнада трошкова исплаћују се из средстава Фонда за намирење трошкова стечајног поступка, који постоји при сваком надлежном суду.</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buNone/>
            </a:pPr>
            <a:r>
              <a:rPr lang="sr-Cyrl-CS" sz="1400" i="1" dirty="0">
                <a:effectLst/>
                <a:latin typeface="Arial" panose="020B0604020202020204" pitchFamily="34" charset="0"/>
                <a:ea typeface="Calibri" panose="020F0502020204030204" pitchFamily="34" charset="0"/>
              </a:rPr>
              <a:t>Закон о стечају </a:t>
            </a:r>
            <a:r>
              <a:rPr lang="sr-Cyrl-CS" sz="1400" dirty="0">
                <a:effectLst/>
                <a:latin typeface="Arial" panose="020B0604020202020204" pitchFamily="34" charset="0"/>
                <a:ea typeface="Calibri" panose="020F0502020204030204" pitchFamily="34" charset="0"/>
              </a:rPr>
              <a:t>Црне Горе, у погледу закључења стечајног поступка, садржи решења која су веома слична онима из нашег закона. Битну разлику представља одредба којом се каже да се, у случају када се из стечајне масе не могу намирити ни трошкови стечајног поступка, трошкови поступка, награда за рад и накнада стварних трошкова стечајног управника исплаћују из посебно одређеног фонда утврђеног буџетом Црне Горе.</a:t>
            </a:r>
            <a:endParaRPr lang="x-none" sz="1400" dirty="0"/>
          </a:p>
        </p:txBody>
      </p:sp>
    </p:spTree>
    <p:extLst>
      <p:ext uri="{BB962C8B-B14F-4D97-AF65-F5344CB8AC3E}">
        <p14:creationId xmlns="" xmlns:p14="http://schemas.microsoft.com/office/powerpoint/2010/main" val="297717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4F6733A3-8F2A-4C1D-BD9B-D3780AB87340}"/>
              </a:ext>
            </a:extLst>
          </p:cNvPr>
          <p:cNvSpPr>
            <a:spLocks noGrp="1"/>
          </p:cNvSpPr>
          <p:nvPr>
            <p:ph idx="1"/>
          </p:nvPr>
        </p:nvSpPr>
        <p:spPr>
          <a:xfrm>
            <a:off x="446856" y="1707397"/>
            <a:ext cx="8229600" cy="4990038"/>
          </a:xfrm>
        </p:spPr>
        <p:txBody>
          <a:bodyPr/>
          <a:lstStyle/>
          <a:p>
            <a:pPr marL="0" lvl="1" indent="0">
              <a:lnSpc>
                <a:spcPct val="110000"/>
              </a:lnSpc>
              <a:spcBef>
                <a:spcPts val="900"/>
              </a:spcBef>
              <a:buNone/>
            </a:pPr>
            <a:r>
              <a:rPr lang="ru-RU" sz="1400" dirty="0">
                <a:effectLst/>
                <a:latin typeface="Arial" panose="020B0604020202020204" pitchFamily="34" charset="0"/>
                <a:ea typeface="Calibri" panose="020F0502020204030204" pitchFamily="34" charset="0"/>
                <a:cs typeface="Times New Roman" panose="02020603050405020304" pitchFamily="18" charset="0"/>
              </a:rPr>
              <a:t>Навешћемо три примера у којима постоји потенцијална или спорна имовина стечајног дужника, али недовољност расположивих средстава отежава или онемогућава вођење поступака који би за циљ имали укључивање те имовине у стечајну масу.</a:t>
            </a:r>
          </a:p>
          <a:p>
            <a:pPr lvl="1" indent="-342900">
              <a:lnSpc>
                <a:spcPct val="110000"/>
              </a:lnSpc>
              <a:spcBef>
                <a:spcPts val="600"/>
              </a:spcBef>
              <a:buFont typeface="Symbol" panose="05050102010706020507" pitchFamily="18" charset="2"/>
              <a:buChar char=""/>
            </a:pPr>
            <a:r>
              <a:rPr lang="sr-Cyrl-CS" sz="1300" dirty="0">
                <a:effectLst/>
                <a:latin typeface="Arial" panose="020B0604020202020204" pitchFamily="34" charset="0"/>
                <a:ea typeface="Calibri" panose="020F0502020204030204" pitchFamily="34" charset="0"/>
                <a:cs typeface="Times New Roman" panose="02020603050405020304" pitchFamily="18" charset="0"/>
              </a:rPr>
              <a:t>У стечајном поступку над дужником А., дужник је укњижен као власник већег броја станова који се налазе у поседу лица која тврде да су станове купила и исплатила. Стечајни управник је одбио све захтеве за излучење станова, након чега су покренуте парнице. Будући да на рачуну нема средстава, стечајног дужника у парницама заступа адвокат који не наплаћује своје услуге.</a:t>
            </a:r>
            <a:endParaRPr lang="x-none" sz="13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10000"/>
              </a:lnSpc>
              <a:spcBef>
                <a:spcPts val="600"/>
              </a:spcBef>
              <a:buFont typeface="Symbol" panose="05050102010706020507" pitchFamily="18" charset="2"/>
              <a:buChar char=""/>
            </a:pPr>
            <a:r>
              <a:rPr lang="sr-Cyrl-CS" sz="1300" dirty="0">
                <a:effectLst/>
                <a:latin typeface="Arial" panose="020B0604020202020204" pitchFamily="34" charset="0"/>
                <a:ea typeface="Calibri" panose="020F0502020204030204" pitchFamily="34" charset="0"/>
                <a:cs typeface="Times New Roman" panose="02020603050405020304" pitchFamily="18" charset="0"/>
              </a:rPr>
              <a:t>У стечајном поступку над дужником Б., постоји више парница али нема средстава за ангажовање пуномоћника и парничне трошкове. Поред парница које су покренуте ради утврђења оспорених потраживања, постоје три парнице у којима је дужник активно легитимисан, које су покренуте пре отварања стечаја и које су сада у прекиду. Парнице су покренуте ради накнаде штете од више милиона динара. Стечајни управник (који није правник) обратио се предлагачу и </a:t>
            </a:r>
            <a:r>
              <a:rPr lang="sr-Cyrl-CS" sz="1300" dirty="0">
                <a:latin typeface="Arial" panose="020B0604020202020204" pitchFamily="34" charset="0"/>
                <a:ea typeface="Calibri" panose="020F0502020204030204" pitchFamily="34" charset="0"/>
                <a:cs typeface="Times New Roman" panose="02020603050405020304" pitchFamily="18" charset="0"/>
              </a:rPr>
              <a:t>О</a:t>
            </a:r>
            <a:r>
              <a:rPr lang="sr-Cyrl-CS" sz="1300" dirty="0">
                <a:effectLst/>
                <a:latin typeface="Arial" panose="020B0604020202020204" pitchFamily="34" charset="0"/>
                <a:ea typeface="Calibri" panose="020F0502020204030204" pitchFamily="34" charset="0"/>
                <a:cs typeface="Times New Roman" panose="02020603050405020304" pitchFamily="18" charset="0"/>
              </a:rPr>
              <a:t>дбору поверилаца са молбом да предујме додатна средства, што би омогућило настављање односно вођење парница.</a:t>
            </a:r>
            <a:endParaRPr lang="x-none" sz="13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10000"/>
              </a:lnSpc>
              <a:spcBef>
                <a:spcPts val="600"/>
              </a:spcBef>
              <a:buFont typeface="Symbol" panose="05050102010706020507" pitchFamily="18" charset="2"/>
              <a:buChar char=""/>
            </a:pPr>
            <a:r>
              <a:rPr lang="sr-Cyrl-CS" sz="1300" dirty="0">
                <a:effectLst/>
                <a:latin typeface="Arial" panose="020B0604020202020204" pitchFamily="34" charset="0"/>
                <a:ea typeface="Calibri" panose="020F0502020204030204" pitchFamily="34" charset="0"/>
                <a:cs typeface="Times New Roman" panose="02020603050405020304" pitchFamily="18" charset="0"/>
              </a:rPr>
              <a:t>У стечајном поступку над дужником В., према сазнањима стечајног управника (који није правник) постоји могућност за побијање одређених правних радњи, као и за покретање парница ради накнаде штете. Реч је о потенцијално знатној имовини, која није приказана у стечајном билансу. На рачуну дужника нема средстава, тако да управник није у могућности да ангажује пуномоћника. Управник се обратио Одбору поверилаца са молбом да предујми додатна средства.</a:t>
            </a:r>
            <a:endParaRPr lang="x-none"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 xmlns:a16="http://schemas.microsoft.com/office/drawing/2014/main" id="{4E4904EB-D32F-4C8F-9952-53759DBEB8E2}"/>
              </a:ext>
            </a:extLst>
          </p:cNvPr>
          <p:cNvSpPr txBox="1"/>
          <p:nvPr/>
        </p:nvSpPr>
        <p:spPr>
          <a:xfrm>
            <a:off x="446856" y="1340768"/>
            <a:ext cx="8229600" cy="338554"/>
          </a:xfrm>
          <a:prstGeom prst="rect">
            <a:avLst/>
          </a:prstGeom>
          <a:noFill/>
        </p:spPr>
        <p:txBody>
          <a:bodyPr wrap="square" rtlCol="0">
            <a:spAutoFit/>
          </a:bodyPr>
          <a:lstStyle/>
          <a:p>
            <a:pPr algn="ctr"/>
            <a:r>
              <a:rPr lang="sr-Cyrl-CS" sz="1600" b="1" dirty="0">
                <a:effectLst/>
                <a:latin typeface="Arial" panose="020B0604020202020204" pitchFamily="34" charset="0"/>
                <a:ea typeface="Calibri" panose="020F0502020204030204" pitchFamily="34" charset="0"/>
                <a:cs typeface="Times New Roman" panose="02020603050405020304" pitchFamily="18" charset="0"/>
              </a:rPr>
              <a:t>Примери из праксе</a:t>
            </a:r>
            <a:endParaRPr lang="x-none"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525477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CD74FC50-8614-43C1-8940-E360CA134923}"/>
              </a:ext>
            </a:extLst>
          </p:cNvPr>
          <p:cNvSpPr>
            <a:spLocks noGrp="1"/>
          </p:cNvSpPr>
          <p:nvPr>
            <p:ph idx="1"/>
          </p:nvPr>
        </p:nvSpPr>
        <p:spPr>
          <a:xfrm>
            <a:off x="456691" y="2132857"/>
            <a:ext cx="8229600" cy="4320480"/>
          </a:xfrm>
        </p:spPr>
        <p:txBody>
          <a:bodyPr/>
          <a:lstStyle/>
          <a:p>
            <a:pPr marL="0" indent="0">
              <a:lnSpc>
                <a:spcPct val="105000"/>
              </a:lnSpc>
              <a:spcBef>
                <a:spcPts val="12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За разлику од првог случаја, овде се не може ићи на закључење поступка по члану 13 став 2 </a:t>
            </a:r>
            <a:r>
              <a:rPr lang="sr-Cyrl-CS" sz="1400" i="1" dirty="0">
                <a:effectLst/>
                <a:latin typeface="Arial" panose="020B0604020202020204" pitchFamily="34" charset="0"/>
                <a:ea typeface="Calibri" panose="020F0502020204030204" pitchFamily="34" charset="0"/>
                <a:cs typeface="Times New Roman" panose="02020603050405020304" pitchFamily="18" charset="0"/>
              </a:rPr>
              <a:t>Закона о стечају </a:t>
            </a:r>
            <a:r>
              <a:rPr lang="sr-Cyrl-CS" sz="1400" dirty="0">
                <a:effectLst/>
                <a:latin typeface="Arial" panose="020B0604020202020204" pitchFamily="34" charset="0"/>
                <a:ea typeface="Calibri" panose="020F0502020204030204" pitchFamily="34" charset="0"/>
                <a:cs typeface="Times New Roman" panose="02020603050405020304" pitchFamily="18" charset="0"/>
              </a:rPr>
              <a:t>и стечајни управник је дужан да спроведе уновчење имовине стечајног дужника. У циљу прибављања средстава за вођење поступка, стечајни управник може применити неке од следећих стратегија:</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571500" lvl="1" indent="-171450">
              <a:lnSpc>
                <a:spcPct val="105000"/>
              </a:lnSpc>
              <a:spcBef>
                <a:spcPts val="200"/>
              </a:spcBef>
              <a:spcAft>
                <a:spcPts val="0"/>
              </a:spcAft>
              <a:buFont typeface="Arial" panose="020B0604020202020204" pitchFamily="34" charset="0"/>
              <a:buChar char="•"/>
            </a:pPr>
            <a:r>
              <a:rPr lang="sr-Cyrl-CS" sz="1350" dirty="0">
                <a:latin typeface="Arial" panose="020B0604020202020204" pitchFamily="34" charset="0"/>
                <a:ea typeface="Calibri" panose="020F0502020204030204" pitchFamily="34" charset="0"/>
                <a:cs typeface="Times New Roman" panose="02020603050405020304" pitchFamily="18" charset="0"/>
              </a:rPr>
              <a:t>Стављање дела имовине стечајног дужника у функцију остваривања прихода (давање у закуп и сл.).</a:t>
            </a:r>
            <a:endParaRPr lang="x-none" sz="1350" dirty="0">
              <a:latin typeface="Calibri" panose="020F0502020204030204" pitchFamily="34" charset="0"/>
              <a:ea typeface="Calibri" panose="020F0502020204030204" pitchFamily="34" charset="0"/>
              <a:cs typeface="Times New Roman" panose="02020603050405020304" pitchFamily="18" charset="0"/>
            </a:endParaRPr>
          </a:p>
          <a:p>
            <a:pPr marL="571500" lvl="1" indent="-171450">
              <a:lnSpc>
                <a:spcPct val="105000"/>
              </a:lnSpc>
              <a:spcBef>
                <a:spcPts val="200"/>
              </a:spcBef>
              <a:spcAft>
                <a:spcPts val="0"/>
              </a:spcAft>
              <a:buFont typeface="Arial" panose="020B0604020202020204" pitchFamily="34" charset="0"/>
              <a:buChar char="•"/>
            </a:pPr>
            <a:r>
              <a:rPr lang="sr-Cyrl-CS" sz="1350" dirty="0">
                <a:effectLst/>
                <a:latin typeface="Arial" panose="020B0604020202020204" pitchFamily="34" charset="0"/>
                <a:ea typeface="Calibri" panose="020F0502020204030204" pitchFamily="34" charset="0"/>
                <a:cs typeface="Times New Roman" panose="02020603050405020304" pitchFamily="18" charset="0"/>
              </a:rPr>
              <a:t>Обраћање стечајног управника повериоцима (обично предлагачу, члановима одбора поверилаца или разлучним повериоцима) са захтевом да предујме додатна средства. Уколико повериоци то прихвате, стечајни судија доноси закључак којим се налаже уплата додатног предујма, тако да то представља основ за уплату.</a:t>
            </a:r>
            <a:br>
              <a:rPr lang="sr-Cyrl-CS" sz="1350" dirty="0">
                <a:effectLst/>
                <a:latin typeface="Arial" panose="020B0604020202020204" pitchFamily="34" charset="0"/>
                <a:ea typeface="Calibri" panose="020F0502020204030204" pitchFamily="34" charset="0"/>
                <a:cs typeface="Times New Roman" panose="02020603050405020304" pitchFamily="18" charset="0"/>
              </a:rPr>
            </a:br>
            <a:r>
              <a:rPr lang="sr-Cyrl-CS" sz="1350" dirty="0">
                <a:effectLst/>
                <a:latin typeface="Arial" panose="020B0604020202020204" pitchFamily="34" charset="0"/>
                <a:ea typeface="Calibri" panose="020F0502020204030204" pitchFamily="34" charset="0"/>
                <a:cs typeface="Times New Roman" panose="02020603050405020304" pitchFamily="18" charset="0"/>
              </a:rPr>
              <a:t>У пракси се догађа да стечајни судија, на предлог стечајног управника, наложи повери</a:t>
            </a:r>
            <a:r>
              <a:rPr lang="x-none" sz="1350" dirty="0">
                <a:effectLst/>
                <a:latin typeface="Arial" panose="020B0604020202020204" pitchFamily="34" charset="0"/>
                <a:ea typeface="Calibri" panose="020F0502020204030204" pitchFamily="34" charset="0"/>
                <a:cs typeface="Times New Roman" panose="02020603050405020304" pitchFamily="18" charset="0"/>
              </a:rPr>
              <a:t>oцима</a:t>
            </a:r>
            <a:r>
              <a:rPr lang="sr-Cyrl-CS" sz="1350" dirty="0">
                <a:effectLst/>
                <a:latin typeface="Arial" panose="020B0604020202020204" pitchFamily="34" charset="0"/>
                <a:ea typeface="Calibri" panose="020F0502020204030204" pitchFamily="34" charset="0"/>
                <a:cs typeface="Times New Roman" panose="02020603050405020304" pitchFamily="18" charset="0"/>
              </a:rPr>
              <a:t> да предујме додатна средства, али да они не поступе по датом налогу.</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marL="571500" lvl="1" indent="-171450">
              <a:lnSpc>
                <a:spcPct val="105000"/>
              </a:lnSpc>
              <a:spcBef>
                <a:spcPts val="200"/>
              </a:spcBef>
              <a:spcAft>
                <a:spcPts val="0"/>
              </a:spcAft>
              <a:buFont typeface="Arial" panose="020B0604020202020204" pitchFamily="34" charset="0"/>
              <a:buChar char="•"/>
            </a:pPr>
            <a:r>
              <a:rPr lang="sr-Cyrl-CS" sz="1350" dirty="0">
                <a:effectLst/>
                <a:latin typeface="Arial" panose="020B0604020202020204" pitchFamily="34" charset="0"/>
                <a:ea typeface="Calibri" panose="020F0502020204030204" pitchFamily="34" charset="0"/>
                <a:cs typeface="Times New Roman" panose="02020603050405020304" pitchFamily="18" charset="0"/>
              </a:rPr>
              <a:t>Вођење стечајног поступка „на вересију“, тј. ангажовање стручних лица (проценитеља, адвоката, књиговође и др.) уз одлагање плаћања обавеза све док се уновчење имовине не оствари. Одбор поверилаца може одобрити да се оглас о продаји не објављује у два високотиражна дневна листа већ да се оглашавање изврши на други начин. У оквиру овог приступа, све трошкове чије се плаћање не може одложити (прибављање имовинскоправне документације, административни трошкови, поштанске услуге...) обично измирује сам стечајни управник.</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 xmlns:a16="http://schemas.microsoft.com/office/drawing/2014/main" id="{49FD9764-6FA7-4D83-95EC-D3DBB858B58B}"/>
              </a:ext>
            </a:extLst>
          </p:cNvPr>
          <p:cNvSpPr txBox="1"/>
          <p:nvPr/>
        </p:nvSpPr>
        <p:spPr>
          <a:xfrm>
            <a:off x="426646" y="1268760"/>
            <a:ext cx="8239944" cy="1107996"/>
          </a:xfrm>
          <a:prstGeom prst="rect">
            <a:avLst/>
          </a:prstGeom>
          <a:noFill/>
        </p:spPr>
        <p:txBody>
          <a:bodyPr wrap="square" rtlCol="0">
            <a:spAutoFit/>
          </a:bodyPr>
          <a:lstStyle/>
          <a:p>
            <a:pPr algn="ctr"/>
            <a:r>
              <a:rPr lang="ru-RU" sz="1600" b="1" dirty="0"/>
              <a:t>Други случај</a:t>
            </a:r>
          </a:p>
          <a:p>
            <a:pPr algn="ctr"/>
            <a:r>
              <a:rPr lang="ru-RU" sz="1600" b="1" dirty="0"/>
              <a:t>Стечајни дужник не располаже ликвидним средствима </a:t>
            </a:r>
            <a:br>
              <a:rPr lang="ru-RU" sz="1600" b="1" dirty="0"/>
            </a:br>
            <a:r>
              <a:rPr lang="ru-RU" sz="1600" b="1" dirty="0"/>
              <a:t>али има другу имовину знатне вредности</a:t>
            </a:r>
          </a:p>
          <a:p>
            <a:endParaRPr lang="x-none" dirty="0"/>
          </a:p>
        </p:txBody>
      </p:sp>
    </p:spTree>
    <p:extLst>
      <p:ext uri="{BB962C8B-B14F-4D97-AF65-F5344CB8AC3E}">
        <p14:creationId xmlns="" xmlns:p14="http://schemas.microsoft.com/office/powerpoint/2010/main" val="4108651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39BA4FDA-C67D-4197-8672-CD92332B6839}"/>
              </a:ext>
            </a:extLst>
          </p:cNvPr>
          <p:cNvSpPr>
            <a:spLocks noGrp="1"/>
          </p:cNvSpPr>
          <p:nvPr>
            <p:ph idx="1"/>
          </p:nvPr>
        </p:nvSpPr>
        <p:spPr>
          <a:xfrm>
            <a:off x="467544" y="1916832"/>
            <a:ext cx="8229600" cy="4392488"/>
          </a:xfrm>
        </p:spPr>
        <p:txBody>
          <a:bodyPr/>
          <a:lstStyle/>
          <a:p>
            <a:pPr marL="342900" lvl="0" indent="-342900">
              <a:lnSpc>
                <a:spcPct val="110000"/>
              </a:lnSpc>
              <a:spcBef>
                <a:spcPts val="1200"/>
              </a:spcBef>
              <a:buFont typeface="+mj-lt"/>
              <a:buAutoNum type="arabicParenR"/>
            </a:pPr>
            <a:r>
              <a:rPr lang="sr-Cyrl-CS" sz="1400" dirty="0">
                <a:effectLst/>
                <a:latin typeface="Arial" panose="020B0604020202020204" pitchFamily="34" charset="0"/>
                <a:ea typeface="Calibri" panose="020F0502020204030204" pitchFamily="34" charset="0"/>
                <a:cs typeface="Times New Roman" panose="02020603050405020304" pitchFamily="18" charset="0"/>
              </a:rPr>
              <a:t>Број </a:t>
            </a:r>
            <a:r>
              <a:rPr lang="sr-Cyrl-CS" sz="1400" cap="small" dirty="0">
                <a:solidFill>
                  <a:srgbClr val="0000CC"/>
                </a:solidFill>
                <a:effectLst/>
                <a:latin typeface="Arial" panose="020B0604020202020204" pitchFamily="34" charset="0"/>
                <a:ea typeface="Calibri" panose="020F0502020204030204" pitchFamily="34" charset="0"/>
                <a:cs typeface="Times New Roman" panose="02020603050405020304" pitchFamily="18" charset="0"/>
              </a:rPr>
              <a:t>стечајева мале вредности</a:t>
            </a:r>
            <a:r>
              <a:rPr lang="sr-Cyrl-CS" sz="1400" dirty="0">
                <a:effectLst/>
                <a:latin typeface="Arial" panose="020B0604020202020204" pitchFamily="34" charset="0"/>
                <a:ea typeface="Calibri" panose="020F0502020204030204" pitchFamily="34" charset="0"/>
                <a:cs typeface="Times New Roman" panose="02020603050405020304" pitchFamily="18" charset="0"/>
              </a:rPr>
              <a:t> увећава се из године у годину и они сада представљају доминантну групу стечајних поступака. У том смислу, постоји оправдање да се за ову групу поступака потраже нека специфична законска решења.</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600"/>
              </a:spcBef>
              <a:spcAft>
                <a:spcPts val="0"/>
              </a:spcAft>
              <a:buFont typeface="+mj-lt"/>
              <a:buAutoNum type="arabicParenR"/>
            </a:pPr>
            <a:r>
              <a:rPr lang="sr-Cyrl-CS" sz="1400" dirty="0">
                <a:effectLst/>
                <a:latin typeface="Arial" panose="020B0604020202020204" pitchFamily="34" charset="0"/>
                <a:ea typeface="Calibri" panose="020F0502020204030204" pitchFamily="34" charset="0"/>
                <a:cs typeface="Times New Roman" panose="02020603050405020304" pitchFamily="18" charset="0"/>
              </a:rPr>
              <a:t>У великој већини новоотворених стечајних поступака стечајни дужник је разврстан као микро правно лице, тако да предујам за покретање тих поступака износи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50.000 дин.</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600"/>
              </a:spcBef>
              <a:spcAft>
                <a:spcPts val="0"/>
              </a:spcAft>
              <a:buFont typeface="+mj-lt"/>
              <a:buAutoNum type="arabicParenR"/>
            </a:pPr>
            <a:r>
              <a:rPr lang="sr-Cyrl-CS" sz="1400" dirty="0">
                <a:effectLst/>
                <a:latin typeface="Arial" panose="020B0604020202020204" pitchFamily="34" charset="0"/>
                <a:ea typeface="Calibri" panose="020F0502020204030204" pitchFamily="34" charset="0"/>
                <a:cs typeface="Times New Roman" panose="02020603050405020304" pitchFamily="18" charset="0"/>
              </a:rPr>
              <a:t>Предујам у наведеном износу није довољан за покриће основних обавезних трошкова стечајног поступка</a:t>
            </a:r>
            <a:r>
              <a:rPr lang="x-none" sz="1400" dirty="0">
                <a:effectLst/>
                <a:latin typeface="Arial" panose="020B0604020202020204" pitchFamily="34" charset="0"/>
                <a:ea typeface="Calibri" panose="020F0502020204030204" pitchFamily="34" charset="0"/>
                <a:cs typeface="Times New Roman" panose="02020603050405020304" pitchFamily="18" charset="0"/>
              </a:rPr>
              <a:t>, тако </a:t>
            </a:r>
            <a:r>
              <a:rPr lang="x-none" sz="1400">
                <a:effectLst/>
                <a:latin typeface="Arial" panose="020B0604020202020204" pitchFamily="34" charset="0"/>
                <a:ea typeface="Calibri" panose="020F0502020204030204" pitchFamily="34" charset="0"/>
                <a:cs typeface="Times New Roman" panose="02020603050405020304" pitchFamily="18" charset="0"/>
              </a:rPr>
              <a:t>да </a:t>
            </a:r>
            <a:r>
              <a:rPr lang="x-none" sz="1400" smtClean="0">
                <a:effectLst/>
                <a:latin typeface="Arial" panose="020B0604020202020204" pitchFamily="34" charset="0"/>
                <a:ea typeface="Calibri" panose="020F0502020204030204" pitchFamily="34" charset="0"/>
                <a:cs typeface="Times New Roman" panose="02020603050405020304" pitchFamily="18" charset="0"/>
              </a:rPr>
              <a:t>с</a:t>
            </a:r>
            <a:r>
              <a:rPr lang="sr-Latn-CS" sz="1400" dirty="0" smtClean="0">
                <a:effectLst/>
                <a:latin typeface="Arial" panose="020B0604020202020204" pitchFamily="34" charset="0"/>
                <a:ea typeface="Calibri" panose="020F0502020204030204" pitchFamily="34" charset="0"/>
                <a:cs typeface="Times New Roman" panose="02020603050405020304" pitchFamily="18" charset="0"/>
              </a:rPr>
              <a:t>e</a:t>
            </a:r>
            <a:r>
              <a:rPr lang="x-none" sz="1400" smtClean="0">
                <a:effectLst/>
                <a:latin typeface="Arial" panose="020B0604020202020204" pitchFamily="34" charset="0"/>
                <a:ea typeface="Calibri" panose="020F0502020204030204" pitchFamily="34" charset="0"/>
                <a:cs typeface="Times New Roman" panose="02020603050405020304" pitchFamily="18" charset="0"/>
              </a:rPr>
              <a:t> </a:t>
            </a:r>
            <a:r>
              <a:rPr lang="x-none" sz="1400" dirty="0">
                <a:effectLst/>
                <a:latin typeface="Arial" panose="020B0604020202020204" pitchFamily="34" charset="0"/>
                <a:ea typeface="Calibri" panose="020F0502020204030204" pitchFamily="34" charset="0"/>
                <a:cs typeface="Times New Roman" panose="02020603050405020304" pitchFamily="18" charset="0"/>
              </a:rPr>
              <a:t>стечајни </a:t>
            </a:r>
            <a:r>
              <a:rPr lang="x-none" sz="1400">
                <a:effectLst/>
                <a:latin typeface="Arial" panose="020B0604020202020204" pitchFamily="34" charset="0"/>
                <a:ea typeface="Calibri" panose="020F0502020204030204" pitchFamily="34" charset="0"/>
                <a:cs typeface="Times New Roman" panose="02020603050405020304" pitchFamily="18" charset="0"/>
              </a:rPr>
              <a:t>управници </a:t>
            </a:r>
            <a:r>
              <a:rPr lang="sr-Cyrl-CS" sz="1400" dirty="0" smtClean="0">
                <a:effectLst/>
                <a:latin typeface="Arial" panose="020B0604020202020204" pitchFamily="34" charset="0"/>
                <a:ea typeface="Calibri" panose="020F0502020204030204" pitchFamily="34" charset="0"/>
                <a:cs typeface="Times New Roman" panose="02020603050405020304" pitchFamily="18" charset="0"/>
              </a:rPr>
              <a:t>суочавају са тешкоћама у настојању да</a:t>
            </a:r>
            <a:r>
              <a:rPr lang="x-none" sz="1400" smtClean="0">
                <a:effectLst/>
                <a:latin typeface="Arial" panose="020B0604020202020204" pitchFamily="34" charset="0"/>
                <a:ea typeface="Calibri" panose="020F0502020204030204" pitchFamily="34" charset="0"/>
                <a:cs typeface="Times New Roman" panose="02020603050405020304" pitchFamily="18" charset="0"/>
              </a:rPr>
              <a:t> поступак приве</a:t>
            </a:r>
            <a:r>
              <a:rPr lang="sr-Cyrl-CS" sz="1400" dirty="0" smtClean="0">
                <a:effectLst/>
                <a:latin typeface="Arial" panose="020B0604020202020204" pitchFamily="34" charset="0"/>
                <a:ea typeface="Calibri" panose="020F0502020204030204" pitchFamily="34" charset="0"/>
                <a:cs typeface="Times New Roman" panose="02020603050405020304" pitchFamily="18" charset="0"/>
              </a:rPr>
              <a:t>ду</a:t>
            </a:r>
            <a:r>
              <a:rPr lang="x-none" sz="1400" smtClean="0">
                <a:effectLst/>
                <a:latin typeface="Arial" panose="020B0604020202020204" pitchFamily="34" charset="0"/>
                <a:ea typeface="Calibri" panose="020F0502020204030204" pitchFamily="34" charset="0"/>
                <a:cs typeface="Times New Roman" panose="02020603050405020304" pitchFamily="18" charset="0"/>
              </a:rPr>
              <a:t> </a:t>
            </a:r>
            <a:r>
              <a:rPr lang="x-none" sz="1400" dirty="0">
                <a:effectLst/>
                <a:latin typeface="Arial" panose="020B0604020202020204" pitchFamily="34" charset="0"/>
                <a:ea typeface="Calibri" panose="020F0502020204030204" pitchFamily="34" charset="0"/>
                <a:cs typeface="Times New Roman" panose="02020603050405020304" pitchFamily="18" charset="0"/>
              </a:rPr>
              <a:t>крају</a:t>
            </a:r>
            <a:r>
              <a:rPr lang="sr-Cyrl-CS" sz="1400" dirty="0">
                <a:effectLst/>
                <a:latin typeface="Arial" panose="020B0604020202020204" pitchFamily="34" charset="0"/>
                <a:ea typeface="Calibri" panose="020F0502020204030204" pitchFamily="34" charset="0"/>
                <a:cs typeface="Times New Roman" panose="02020603050405020304" pitchFamily="18" charset="0"/>
              </a:rPr>
              <a:t>.</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600"/>
              </a:spcBef>
              <a:spcAft>
                <a:spcPts val="0"/>
              </a:spcAft>
              <a:buFont typeface="+mj-lt"/>
              <a:buAutoNum type="arabicParenR"/>
            </a:pPr>
            <a:r>
              <a:rPr lang="sr-Cyrl-CS" sz="1400" dirty="0">
                <a:effectLst/>
                <a:latin typeface="Arial" panose="020B0604020202020204" pitchFamily="34" charset="0"/>
                <a:ea typeface="Calibri" panose="020F0502020204030204" pitchFamily="34" charset="0"/>
                <a:cs typeface="Times New Roman" panose="02020603050405020304" pitchFamily="18" charset="0"/>
              </a:rPr>
              <a:t>Уколико у стечајевима мале вредности постоји спорна имовина стечајног дужника (која обично није приказана у стечајном билансу), недостатак новчаних средстава практично онемогућава покретање и вођење поступака који би за циљ имали увећање имовине стечајног дужника.</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600"/>
              </a:spcBef>
              <a:spcAft>
                <a:spcPts val="0"/>
              </a:spcAft>
              <a:buFont typeface="+mj-lt"/>
              <a:buAutoNum type="arabicParenR"/>
            </a:pPr>
            <a:r>
              <a:rPr lang="ru-RU" sz="1400" dirty="0">
                <a:latin typeface="Arial" panose="020B0604020202020204" pitchFamily="34" charset="0"/>
                <a:ea typeface="Calibri" panose="020F0502020204030204" pitchFamily="34" charset="0"/>
                <a:cs typeface="Times New Roman" panose="02020603050405020304" pitchFamily="18" charset="0"/>
              </a:rPr>
              <a:t>Н</a:t>
            </a:r>
            <a:r>
              <a:rPr lang="ru-RU" sz="1400" dirty="0">
                <a:effectLst/>
                <a:latin typeface="Arial" panose="020B0604020202020204" pitchFamily="34" charset="0"/>
                <a:ea typeface="Calibri" panose="020F0502020204030204" pitchFamily="34" charset="0"/>
                <a:cs typeface="Times New Roman" panose="02020603050405020304" pitchFamily="18" charset="0"/>
              </a:rPr>
              <a:t>а основу свега изнетог, можемо да кажемо да у стечајевима мале вредности постоје проблеми које је потребно системски решити. Као најбрже и најједноставније привремено решење, намеће се оно што је до сада, у разним приликама, много пута речено: повећање максималног износа предујма у стечајним поступцима над микро правним лицима.</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 xmlns:a16="http://schemas.microsoft.com/office/drawing/2014/main" id="{A562E59F-62F9-4CA6-9BA6-A420FCEFBDC9}"/>
              </a:ext>
            </a:extLst>
          </p:cNvPr>
          <p:cNvSpPr txBox="1"/>
          <p:nvPr/>
        </p:nvSpPr>
        <p:spPr>
          <a:xfrm>
            <a:off x="539552" y="1412776"/>
            <a:ext cx="8229600" cy="338554"/>
          </a:xfrm>
          <a:prstGeom prst="rect">
            <a:avLst/>
          </a:prstGeom>
          <a:noFill/>
        </p:spPr>
        <p:txBody>
          <a:bodyPr wrap="square" rtlCol="0">
            <a:spAutoFit/>
          </a:bodyPr>
          <a:lstStyle/>
          <a:p>
            <a:pPr algn="ctr"/>
            <a:r>
              <a:rPr lang="sr-Cyrl-CS" sz="1600" b="1" dirty="0">
                <a:effectLst/>
                <a:latin typeface="Arial" panose="020B0604020202020204" pitchFamily="34" charset="0"/>
                <a:ea typeface="Calibri" panose="020F0502020204030204" pitchFamily="34" charset="0"/>
                <a:cs typeface="Times New Roman" panose="02020603050405020304" pitchFamily="18" charset="0"/>
              </a:rPr>
              <a:t>Закључак</a:t>
            </a:r>
            <a:endParaRPr lang="x-none"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478214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798992" y="160337"/>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 xmlns:a16="http://schemas.microsoft.com/office/drawing/2014/main" id="{B5974154-05EE-451D-B9B5-AA99453F92D2}"/>
              </a:ext>
            </a:extLst>
          </p:cNvPr>
          <p:cNvSpPr>
            <a:spLocks noGrp="1"/>
          </p:cNvSpPr>
          <p:nvPr>
            <p:ph idx="1"/>
          </p:nvPr>
        </p:nvSpPr>
        <p:spPr>
          <a:xfrm>
            <a:off x="457200" y="2123564"/>
            <a:ext cx="8229600" cy="3393668"/>
          </a:xfrm>
        </p:spPr>
        <p:txBody>
          <a:bodyPr/>
          <a:lstStyle/>
          <a:p>
            <a:pPr marL="0" indent="0">
              <a:lnSpc>
                <a:spcPct val="110000"/>
              </a:lnSpc>
              <a:spcBef>
                <a:spcPts val="18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Број </a:t>
            </a:r>
            <a:r>
              <a:rPr lang="sr-Cyrl-CS" sz="1400" cap="small" dirty="0">
                <a:solidFill>
                  <a:srgbClr val="0000CC"/>
                </a:solidFill>
                <a:effectLst/>
                <a:latin typeface="Arial" panose="020B0604020202020204" pitchFamily="34" charset="0"/>
                <a:ea typeface="Calibri" panose="020F0502020204030204" pitchFamily="34" charset="0"/>
                <a:cs typeface="Times New Roman" panose="02020603050405020304" pitchFamily="18" charset="0"/>
              </a:rPr>
              <a:t>стечајева мале вредности</a:t>
            </a:r>
            <a:r>
              <a:rPr lang="sr-Cyrl-CS" sz="1400" dirty="0">
                <a:effectLst/>
                <a:latin typeface="Arial" panose="020B0604020202020204" pitchFamily="34" charset="0"/>
                <a:ea typeface="Calibri" panose="020F0502020204030204" pitchFamily="34" charset="0"/>
                <a:cs typeface="Times New Roman" panose="02020603050405020304" pitchFamily="18" charset="0"/>
              </a:rPr>
              <a:t> увећава се из године у годину. </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18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У 2020. години, стечајеви у којима је, према ЕФИ-ју, ликвидациона вредност имовине стечајног дужника мања од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100.000 дин. </a:t>
            </a:r>
            <a:r>
              <a:rPr lang="sr-Cyrl-CS" sz="1400" dirty="0">
                <a:effectLst/>
                <a:latin typeface="Arial" panose="020B0604020202020204" pitchFamily="34" charset="0"/>
                <a:ea typeface="Calibri" panose="020F0502020204030204" pitchFamily="34" charset="0"/>
                <a:cs typeface="Times New Roman" panose="02020603050405020304" pitchFamily="18" charset="0"/>
              </a:rPr>
              <a:t>чине више од</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 70% </a:t>
            </a:r>
            <a:r>
              <a:rPr lang="sr-Cyrl-CS" sz="1400" dirty="0">
                <a:effectLst/>
                <a:latin typeface="Arial" panose="020B0604020202020204" pitchFamily="34" charset="0"/>
                <a:ea typeface="Calibri" panose="020F0502020204030204" pitchFamily="34" charset="0"/>
                <a:cs typeface="Times New Roman" panose="02020603050405020304" pitchFamily="18" charset="0"/>
              </a:rPr>
              <a:t>свих новоотворених стечајних поступака, док стечајеви у којима је дужник разврстан као </a:t>
            </a:r>
            <a:r>
              <a:rPr lang="sr-Cyrl-CS" sz="1400" cap="small" dirty="0">
                <a:solidFill>
                  <a:srgbClr val="0000CC"/>
                </a:solidFill>
                <a:effectLst/>
                <a:latin typeface="Arial" panose="020B0604020202020204" pitchFamily="34" charset="0"/>
                <a:ea typeface="Calibri" panose="020F0502020204030204" pitchFamily="34" charset="0"/>
                <a:cs typeface="Times New Roman" panose="02020603050405020304" pitchFamily="18" charset="0"/>
              </a:rPr>
              <a:t>микро правно лице</a:t>
            </a:r>
            <a:r>
              <a:rPr lang="sr-Cyrl-CS" sz="1400" dirty="0">
                <a:effectLst/>
                <a:latin typeface="Arial" panose="020B0604020202020204" pitchFamily="34" charset="0"/>
                <a:ea typeface="Calibri" panose="020F0502020204030204" pitchFamily="34" charset="0"/>
                <a:cs typeface="Times New Roman" panose="02020603050405020304" pitchFamily="18" charset="0"/>
              </a:rPr>
              <a:t> чине више од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90%</a:t>
            </a:r>
            <a:r>
              <a:rPr lang="sr-Cyrl-CS" sz="1400" dirty="0">
                <a:effectLst/>
                <a:latin typeface="Arial" panose="020B0604020202020204" pitchFamily="34" charset="0"/>
                <a:ea typeface="Calibri" panose="020F0502020204030204" pitchFamily="34" charset="0"/>
                <a:cs typeface="Times New Roman" panose="02020603050405020304" pitchFamily="18" charset="0"/>
              </a:rPr>
              <a:t>. У овим поступцима, предујам за покретање стечајног поступка износи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50.000 дин. </a:t>
            </a:r>
            <a:r>
              <a:rPr lang="sr-Cyrl-CS" sz="1400" dirty="0">
                <a:effectLst/>
                <a:latin typeface="Arial" panose="020B0604020202020204" pitchFamily="34" charset="0"/>
                <a:ea typeface="Calibri" panose="020F0502020204030204" pitchFamily="34" charset="0"/>
                <a:cs typeface="Times New Roman" panose="02020603050405020304" pitchFamily="18" charset="0"/>
              </a:rPr>
              <a:t>и то су, по правилу, једина средства која стоје на располагању стечајном дужнику у прво време поступка (а често и до његовог окончања). </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1800"/>
              </a:spcBef>
              <a:buNone/>
            </a:pPr>
            <a:r>
              <a:rPr lang="sr-Cyrl-CS" sz="1400" dirty="0">
                <a:effectLst/>
                <a:latin typeface="Arial" panose="020B0604020202020204" pitchFamily="34" charset="0"/>
                <a:ea typeface="Calibri" panose="020F0502020204030204" pitchFamily="34" charset="0"/>
              </a:rPr>
              <a:t>У таквој ситуацији, вођење стечајних поступака је отежано и пред стечајне управнике и друге органе поступка поставља се низ специфичних проблема.</a:t>
            </a:r>
            <a:endParaRPr lang="x-none" sz="1400" dirty="0"/>
          </a:p>
        </p:txBody>
      </p:sp>
      <p:sp>
        <p:nvSpPr>
          <p:cNvPr id="3" name="TextBox 2">
            <a:extLst>
              <a:ext uri="{FF2B5EF4-FFF2-40B4-BE49-F238E27FC236}">
                <a16:creationId xmlns="" xmlns:a16="http://schemas.microsoft.com/office/drawing/2014/main" id="{5BB8C8B4-B1C7-406D-9C7E-E789CF8A7F2A}"/>
              </a:ext>
            </a:extLst>
          </p:cNvPr>
          <p:cNvSpPr txBox="1"/>
          <p:nvPr/>
        </p:nvSpPr>
        <p:spPr>
          <a:xfrm>
            <a:off x="482836" y="1528784"/>
            <a:ext cx="8064896" cy="369332"/>
          </a:xfrm>
          <a:prstGeom prst="rect">
            <a:avLst/>
          </a:prstGeom>
          <a:noFill/>
        </p:spPr>
        <p:txBody>
          <a:bodyPr wrap="square" rtlCol="0">
            <a:spAutoFit/>
          </a:bodyPr>
          <a:lstStyle/>
          <a:p>
            <a:pPr algn="ctr"/>
            <a:r>
              <a:rPr lang="sr-Cyrl-CS" sz="1800" b="1" dirty="0">
                <a:effectLst/>
                <a:latin typeface="Arial" panose="020B0604020202020204" pitchFamily="34" charset="0"/>
                <a:ea typeface="Calibri" panose="020F0502020204030204" pitchFamily="34" charset="0"/>
                <a:cs typeface="Times New Roman" panose="02020603050405020304" pitchFamily="18" charset="0"/>
              </a:rPr>
              <a:t>Увод</a:t>
            </a:r>
            <a:endParaRPr lang="x-none"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65036989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3DEB752F-CCBA-42DB-8415-9EEE20E566D8}"/>
              </a:ext>
            </a:extLst>
          </p:cNvPr>
          <p:cNvSpPr>
            <a:spLocks noGrp="1"/>
          </p:cNvSpPr>
          <p:nvPr>
            <p:ph idx="1"/>
          </p:nvPr>
        </p:nvSpPr>
        <p:spPr>
          <a:xfrm>
            <a:off x="457200" y="1988840"/>
            <a:ext cx="8229600" cy="4536504"/>
          </a:xfrm>
        </p:spPr>
        <p:txBody>
          <a:bodyPr/>
          <a:lstStyle/>
          <a:p>
            <a:pPr marL="0" indent="0" algn="ctr">
              <a:lnSpc>
                <a:spcPct val="110000"/>
              </a:lnSpc>
              <a:spcBef>
                <a:spcPts val="1200"/>
              </a:spcBef>
              <a:spcAft>
                <a:spcPts val="1200"/>
              </a:spcAft>
              <a:buNone/>
            </a:pPr>
            <a:r>
              <a:rPr lang="sr-Cyrl-CS" sz="1600" b="1" dirty="0">
                <a:effectLst/>
                <a:latin typeface="Arial" panose="020B0604020202020204" pitchFamily="34" charset="0"/>
                <a:ea typeface="Calibri" panose="020F0502020204030204" pitchFamily="34" charset="0"/>
                <a:cs typeface="Times New Roman" panose="02020603050405020304" pitchFamily="18" charset="0"/>
              </a:rPr>
              <a:t>Одређење по вредности имовине</a:t>
            </a:r>
            <a:endParaRPr lang="x-none" sz="16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600"/>
              </a:spcBef>
              <a:buNone/>
            </a:pPr>
            <a:r>
              <a:rPr lang="sr-Cyrl-CS" sz="1400" i="1" dirty="0">
                <a:effectLst/>
                <a:latin typeface="Arial" panose="020B0604020202020204" pitchFamily="34" charset="0"/>
                <a:ea typeface="Calibri" panose="020F0502020204030204" pitchFamily="34" charset="0"/>
                <a:cs typeface="Times New Roman" panose="02020603050405020304" pitchFamily="18" charset="0"/>
              </a:rPr>
              <a:t>Закон о стечајном поступку </a:t>
            </a:r>
            <a:r>
              <a:rPr lang="sr-Cyrl-CS" sz="1400" dirty="0">
                <a:effectLst/>
                <a:latin typeface="Arial" panose="020B0604020202020204" pitchFamily="34" charset="0"/>
                <a:ea typeface="Calibri" panose="020F0502020204030204" pitchFamily="34" charset="0"/>
                <a:cs typeface="Times New Roman" panose="02020603050405020304" pitchFamily="18" charset="0"/>
              </a:rPr>
              <a:t>(2005)</a:t>
            </a:r>
            <a:r>
              <a:rPr lang="sr-Cyrl-CS" sz="1400" i="1" dirty="0">
                <a:effectLst/>
                <a:latin typeface="Arial" panose="020B0604020202020204" pitchFamily="34" charset="0"/>
                <a:ea typeface="Calibri" panose="020F0502020204030204" pitchFamily="34" charset="0"/>
                <a:cs typeface="Times New Roman" panose="02020603050405020304" pitchFamily="18" charset="0"/>
              </a:rPr>
              <a:t> – </a:t>
            </a:r>
            <a:r>
              <a:rPr lang="sr-Cyrl-CS" sz="1400" cap="small"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стечајни поступак мале вредности</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300"/>
              </a:spcBef>
              <a:spcAft>
                <a:spcPts val="0"/>
              </a:spcAft>
              <a:buFont typeface="Arial" panose="020B0604020202020204" pitchFamily="34" charset="0"/>
              <a:buChar char="•"/>
            </a:pPr>
            <a:r>
              <a:rPr lang="sr-Cyrl-CS" sz="1400" dirty="0">
                <a:effectLst/>
                <a:latin typeface="Arial" panose="020B0604020202020204" pitchFamily="34" charset="0"/>
                <a:ea typeface="Calibri" panose="020F0502020204030204" pitchFamily="34" charset="0"/>
                <a:cs typeface="Times New Roman" panose="02020603050405020304" pitchFamily="18" charset="0"/>
              </a:rPr>
              <a:t>књиговодствена вредност имовине стечајног дужника </a:t>
            </a:r>
            <a:r>
              <a:rPr lang="en-US" sz="1400" dirty="0">
                <a:effectLst/>
                <a:latin typeface="Arial" panose="020B0604020202020204" pitchFamily="34" charset="0"/>
                <a:ea typeface="Calibri" panose="020F0502020204030204" pitchFamily="34" charset="0"/>
                <a:cs typeface="Times New Roman" panose="02020603050405020304" pitchFamily="18" charset="0"/>
              </a:rPr>
              <a:t>&lt;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5.000.000 дин.</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300"/>
              </a:spcBef>
              <a:spcAft>
                <a:spcPts val="0"/>
              </a:spcAft>
              <a:buFont typeface="Arial" panose="020B0604020202020204" pitchFamily="34" charset="0"/>
              <a:buChar char="•"/>
            </a:pPr>
            <a:r>
              <a:rPr lang="sr-Cyrl-CS" sz="1400" dirty="0">
                <a:effectLst/>
                <a:latin typeface="Arial" panose="020B0604020202020204" pitchFamily="34" charset="0"/>
                <a:ea typeface="Calibri" panose="020F0502020204030204" pitchFamily="34" charset="0"/>
                <a:cs typeface="Times New Roman" panose="02020603050405020304" pitchFamily="18" charset="0"/>
              </a:rPr>
              <a:t>као органи поступка не постој</a:t>
            </a:r>
            <a:r>
              <a:rPr lang="en-US" sz="1400" dirty="0">
                <a:effectLst/>
                <a:latin typeface="Arial" panose="020B0604020202020204" pitchFamily="34" charset="0"/>
                <a:ea typeface="Calibri" panose="020F0502020204030204" pitchFamily="34" charset="0"/>
                <a:cs typeface="Times New Roman" panose="02020603050405020304" pitchFamily="18" charset="0"/>
              </a:rPr>
              <a:t>e</a:t>
            </a:r>
            <a:r>
              <a:rPr lang="sr-Cyrl-CS" sz="1400" dirty="0">
                <a:effectLst/>
                <a:latin typeface="Arial" panose="020B0604020202020204" pitchFamily="34" charset="0"/>
                <a:ea typeface="Calibri" panose="020F0502020204030204" pitchFamily="34" charset="0"/>
                <a:cs typeface="Times New Roman" panose="02020603050405020304" pitchFamily="18" charset="0"/>
              </a:rPr>
              <a:t> стечајно веће и одбор поверилаца </a:t>
            </a:r>
            <a:endParaRPr lang="x-none" sz="1400"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10000"/>
              </a:lnSpc>
              <a:spcBef>
                <a:spcPts val="1200"/>
              </a:spcBef>
              <a:buNone/>
            </a:pPr>
            <a:r>
              <a:rPr lang="sr-Cyrl-CS" sz="1400" i="1" dirty="0">
                <a:effectLst/>
                <a:latin typeface="Arial" panose="020B0604020202020204" pitchFamily="34" charset="0"/>
                <a:ea typeface="Calibri" panose="020F0502020204030204" pitchFamily="34" charset="0"/>
                <a:cs typeface="Times New Roman" panose="02020603050405020304" pitchFamily="18" charset="0"/>
              </a:rPr>
              <a:t>Закон о парничном поступку – </a:t>
            </a:r>
            <a:r>
              <a:rPr lang="sr-Cyrl-CS" sz="1400" cap="small"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спорови мале вредности</a:t>
            </a:r>
            <a:r>
              <a:rPr lang="sr-Cyrl-CS" sz="1400" dirty="0">
                <a:effectLst/>
                <a:latin typeface="Arial" panose="020B0604020202020204" pitchFamily="34" charset="0"/>
                <a:ea typeface="Calibri" panose="020F0502020204030204" pitchFamily="34" charset="0"/>
                <a:cs typeface="Times New Roman" panose="02020603050405020304" pitchFamily="18" charset="0"/>
              </a:rPr>
              <a:t> </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300"/>
              </a:spcBef>
              <a:spcAft>
                <a:spcPts val="0"/>
              </a:spcAft>
              <a:buFont typeface="Arial" panose="020B0604020202020204" pitchFamily="34" charset="0"/>
              <a:buChar char="•"/>
            </a:pPr>
            <a:r>
              <a:rPr lang="sr-Cyrl-CS" sz="1400" dirty="0">
                <a:effectLst/>
                <a:latin typeface="Arial" panose="020B0604020202020204" pitchFamily="34" charset="0"/>
                <a:ea typeface="Calibri" panose="020F0502020204030204" pitchFamily="34" charset="0"/>
                <a:cs typeface="Times New Roman" panose="02020603050405020304" pitchFamily="18" charset="0"/>
              </a:rPr>
              <a:t>новчано потраживање из тужбе ≤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3.000 </a:t>
            </a:r>
            <a:r>
              <a:rPr lang="sr-Latn-CS" sz="1400" b="1" dirty="0">
                <a:effectLst/>
                <a:latin typeface="Arial" panose="020B0604020202020204" pitchFamily="34" charset="0"/>
                <a:ea typeface="Calibri" panose="020F0502020204030204" pitchFamily="34" charset="0"/>
                <a:cs typeface="Times New Roman" panose="02020603050405020304" pitchFamily="18" charset="0"/>
              </a:rPr>
              <a:t>EUR</a:t>
            </a:r>
            <a:r>
              <a:rPr lang="sr-Cyrl-CS" sz="1400" dirty="0">
                <a:effectLst/>
                <a:latin typeface="Arial" panose="020B0604020202020204" pitchFamily="34" charset="0"/>
                <a:ea typeface="Calibri" panose="020F0502020204030204" pitchFamily="34" charset="0"/>
                <a:cs typeface="Times New Roman" panose="02020603050405020304" pitchFamily="18" charset="0"/>
              </a:rPr>
              <a:t>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 353.000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a:t>
            </a:r>
          </a:p>
          <a:p>
            <a:pPr marL="57150" indent="0">
              <a:lnSpc>
                <a:spcPct val="110000"/>
              </a:lnSpc>
              <a:spcBef>
                <a:spcPts val="1200"/>
              </a:spcBef>
              <a:spcAft>
                <a:spcPts val="0"/>
              </a:spcAft>
              <a:buNone/>
            </a:pPr>
            <a:r>
              <a:rPr lang="sr-Cyrl-CS" sz="1400" u="sng" dirty="0">
                <a:effectLst/>
                <a:latin typeface="Arial" panose="020B0604020202020204" pitchFamily="34" charset="0"/>
                <a:ea typeface="Calibri" panose="020F0502020204030204" pitchFamily="34" charset="0"/>
                <a:cs typeface="Times New Roman" panose="02020603050405020304" pitchFamily="18" charset="0"/>
              </a:rPr>
              <a:t>Упоредни преглед</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1200"/>
              </a:spcBef>
              <a:buNone/>
            </a:pPr>
            <a:r>
              <a:rPr lang="sr-Cyrl-CS" sz="1400" i="1" dirty="0">
                <a:effectLst/>
                <a:latin typeface="Arial" panose="020B0604020202020204" pitchFamily="34" charset="0"/>
                <a:ea typeface="Calibri" panose="020F0502020204030204" pitchFamily="34" charset="0"/>
                <a:cs typeface="Times New Roman" panose="02020603050405020304" pitchFamily="18" charset="0"/>
              </a:rPr>
              <a:t>Стечајни закон </a:t>
            </a:r>
            <a:r>
              <a:rPr lang="sr-Cyrl-CS" sz="1400" dirty="0">
                <a:effectLst/>
                <a:latin typeface="Arial" panose="020B0604020202020204" pitchFamily="34" charset="0"/>
                <a:ea typeface="Calibri" panose="020F0502020204030204" pitchFamily="34" charset="0"/>
                <a:cs typeface="Times New Roman" panose="02020603050405020304" pitchFamily="18" charset="0"/>
              </a:rPr>
              <a:t>Републике Хрватске – </a:t>
            </a:r>
            <a:r>
              <a:rPr lang="sr-Cyrl-CS" sz="1400" cap="small"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стечај мале вредности</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300"/>
              </a:spcBef>
              <a:spcAft>
                <a:spcPts val="0"/>
              </a:spcAft>
              <a:buFont typeface="Arial" panose="020B0604020202020204" pitchFamily="34" charset="0"/>
              <a:buChar char="•"/>
            </a:pPr>
            <a:r>
              <a:rPr lang="sr-Cyrl-CS" sz="1400" dirty="0">
                <a:effectLst/>
                <a:latin typeface="Arial" panose="020B0604020202020204" pitchFamily="34" charset="0"/>
                <a:ea typeface="Calibri" panose="020F0502020204030204" pitchFamily="34" charset="0"/>
                <a:cs typeface="Times New Roman" panose="02020603050405020304" pitchFamily="18" charset="0"/>
              </a:rPr>
              <a:t>имовина дужника ≤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2.000.000 куна</a:t>
            </a:r>
            <a:r>
              <a:rPr lang="sr-Cyrl-CS" sz="1400" dirty="0">
                <a:effectLst/>
                <a:latin typeface="Arial" panose="020B0604020202020204" pitchFamily="34" charset="0"/>
                <a:ea typeface="Calibri" panose="020F0502020204030204" pitchFamily="34" charset="0"/>
                <a:cs typeface="Times New Roman" panose="02020603050405020304" pitchFamily="18" charset="0"/>
              </a:rPr>
              <a:t>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 31.000.000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300"/>
              </a:spcBef>
              <a:spcAft>
                <a:spcPts val="0"/>
              </a:spcAft>
              <a:buFont typeface="Arial" panose="020B0604020202020204" pitchFamily="34" charset="0"/>
              <a:buChar char="•"/>
            </a:pPr>
            <a:r>
              <a:rPr lang="sr-Cyrl-CS" sz="1400" dirty="0">
                <a:effectLst/>
                <a:latin typeface="Arial" panose="020B0604020202020204" pitchFamily="34" charset="0"/>
                <a:ea typeface="Calibri" panose="020F0502020204030204" pitchFamily="34" charset="0"/>
                <a:cs typeface="Times New Roman" panose="02020603050405020304" pitchFamily="18" charset="0"/>
              </a:rPr>
              <a:t>не формира се одбор поверилаца</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1200"/>
              </a:spcBef>
              <a:buNone/>
            </a:pPr>
            <a:r>
              <a:rPr lang="sr-Cyrl-CS" sz="1400" i="1" dirty="0">
                <a:effectLst/>
                <a:latin typeface="Arial" panose="020B0604020202020204" pitchFamily="34" charset="0"/>
                <a:ea typeface="Calibri" panose="020F0502020204030204" pitchFamily="34" charset="0"/>
                <a:cs typeface="Times New Roman" panose="02020603050405020304" pitchFamily="18" charset="0"/>
              </a:rPr>
              <a:t>Закон о стечају </a:t>
            </a:r>
            <a:r>
              <a:rPr lang="sr-Cyrl-CS" sz="1400" dirty="0">
                <a:effectLst/>
                <a:latin typeface="Arial" panose="020B0604020202020204" pitchFamily="34" charset="0"/>
                <a:ea typeface="Calibri" panose="020F0502020204030204" pitchFamily="34" charset="0"/>
                <a:cs typeface="Times New Roman" panose="02020603050405020304" pitchFamily="18" charset="0"/>
              </a:rPr>
              <a:t>Републике Српске – </a:t>
            </a:r>
            <a:r>
              <a:rPr lang="sr-Cyrl-CS" sz="1400" cap="small"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стечајни поступак мале вредности</a:t>
            </a:r>
            <a:r>
              <a:rPr lang="sr-Cyrl-CS" sz="1400" dirty="0">
                <a:effectLst/>
                <a:latin typeface="Arial" panose="020B0604020202020204" pitchFamily="34" charset="0"/>
                <a:ea typeface="Calibri" panose="020F0502020204030204" pitchFamily="34" charset="0"/>
                <a:cs typeface="Times New Roman" panose="02020603050405020304" pitchFamily="18" charset="0"/>
              </a:rPr>
              <a:t> </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300"/>
              </a:spcBef>
              <a:spcAft>
                <a:spcPts val="0"/>
              </a:spcAft>
              <a:buFont typeface="Arial" panose="020B0604020202020204" pitchFamily="34" charset="0"/>
              <a:buChar char="•"/>
            </a:pPr>
            <a:r>
              <a:rPr lang="sr-Cyrl-CS" sz="1400" dirty="0">
                <a:effectLst/>
                <a:latin typeface="Arial" panose="020B0604020202020204" pitchFamily="34" charset="0"/>
                <a:ea typeface="Calibri" panose="020F0502020204030204" pitchFamily="34" charset="0"/>
                <a:cs typeface="Times New Roman" panose="02020603050405020304" pitchFamily="18" charset="0"/>
              </a:rPr>
              <a:t>очекивана вредност стечајне масе ≤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100.000 КМ</a:t>
            </a:r>
            <a:r>
              <a:rPr lang="sr-Cyrl-CS" sz="1400" dirty="0">
                <a:effectLst/>
                <a:latin typeface="Arial" panose="020B0604020202020204" pitchFamily="34" charset="0"/>
                <a:ea typeface="Calibri" panose="020F0502020204030204" pitchFamily="34" charset="0"/>
                <a:cs typeface="Times New Roman" panose="02020603050405020304" pitchFamily="18" charset="0"/>
              </a:rPr>
              <a:t>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 6.000.000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300"/>
              </a:spcBef>
              <a:spcAft>
                <a:spcPts val="0"/>
              </a:spcAft>
              <a:buFont typeface="Arial" panose="020B0604020202020204" pitchFamily="34" charset="0"/>
              <a:buChar char="•"/>
            </a:pPr>
            <a:r>
              <a:rPr lang="sr-Cyrl-CS" sz="1400" dirty="0">
                <a:effectLst/>
                <a:latin typeface="Arial" panose="020B0604020202020204" pitchFamily="34" charset="0"/>
                <a:ea typeface="Calibri" panose="020F0502020204030204" pitchFamily="34" charset="0"/>
                <a:cs typeface="Times New Roman" panose="02020603050405020304" pitchFamily="18" charset="0"/>
              </a:rPr>
              <a:t>један стечајни управник може водити један стечајни поступак, а само изузетно два поступка у исто време, при чему се стечајни поступци мале вредности не рачунају</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endParaRPr lang="x-none" sz="1400" dirty="0"/>
          </a:p>
        </p:txBody>
      </p:sp>
      <p:sp>
        <p:nvSpPr>
          <p:cNvPr id="4" name="TextBox 3">
            <a:extLst>
              <a:ext uri="{FF2B5EF4-FFF2-40B4-BE49-F238E27FC236}">
                <a16:creationId xmlns="" xmlns:a16="http://schemas.microsoft.com/office/drawing/2014/main" id="{98DFBE20-C123-46A1-89DC-366F25AB7AF7}"/>
              </a:ext>
            </a:extLst>
          </p:cNvPr>
          <p:cNvSpPr txBox="1"/>
          <p:nvPr/>
        </p:nvSpPr>
        <p:spPr>
          <a:xfrm>
            <a:off x="539552" y="1484784"/>
            <a:ext cx="8064896" cy="347980"/>
          </a:xfrm>
          <a:prstGeom prst="rect">
            <a:avLst/>
          </a:prstGeom>
          <a:noFill/>
        </p:spPr>
        <p:txBody>
          <a:bodyPr wrap="square" rtlCol="0">
            <a:spAutoFit/>
          </a:bodyPr>
          <a:lstStyle/>
          <a:p>
            <a:pPr marL="0" indent="0" algn="ctr">
              <a:lnSpc>
                <a:spcPct val="110000"/>
              </a:lnSpc>
              <a:spcBef>
                <a:spcPts val="600"/>
              </a:spcBef>
              <a:buNone/>
            </a:pPr>
            <a:r>
              <a:rPr lang="sr-Cyrl-CS" sz="1600" b="1" dirty="0">
                <a:effectLst/>
                <a:latin typeface="Arial" panose="020B0604020202020204" pitchFamily="34" charset="0"/>
                <a:ea typeface="Calibri" panose="020F0502020204030204" pitchFamily="34" charset="0"/>
                <a:cs typeface="Times New Roman" panose="02020603050405020304" pitchFamily="18" charset="0"/>
              </a:rPr>
              <a:t>Шта је стечај мале вредности?</a:t>
            </a:r>
            <a:endParaRPr lang="x-none"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240275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4199A46F-B1EE-425D-A7B9-BE3A4D847433}"/>
              </a:ext>
            </a:extLst>
          </p:cNvPr>
          <p:cNvSpPr>
            <a:spLocks noGrp="1"/>
          </p:cNvSpPr>
          <p:nvPr>
            <p:ph idx="1"/>
          </p:nvPr>
        </p:nvSpPr>
        <p:spPr>
          <a:xfrm>
            <a:off x="539552" y="1412777"/>
            <a:ext cx="8229600" cy="720080"/>
          </a:xfrm>
        </p:spPr>
        <p:txBody>
          <a:bodyPr/>
          <a:lstStyle/>
          <a:p>
            <a:pPr marL="0" indent="0" algn="ctr">
              <a:buNone/>
            </a:pPr>
            <a:r>
              <a:rPr lang="sr-Cyrl-CS" sz="1600" b="1" dirty="0">
                <a:effectLst/>
                <a:latin typeface="Arial" panose="020B0604020202020204" pitchFamily="34" charset="0"/>
                <a:ea typeface="Calibri" panose="020F0502020204030204" pitchFamily="34" charset="0"/>
                <a:cs typeface="Times New Roman" panose="02020603050405020304" pitchFamily="18" charset="0"/>
              </a:rPr>
              <a:t>Категорије стечајних дужника према ликвидационој вредности имовине из ЕФИ-ја по годинама, у периоду од 2014. до 2020.</a:t>
            </a:r>
            <a:endParaRPr lang="x-none" sz="16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x-none" sz="1600"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 xmlns:a16="http://schemas.microsoft.com/office/drawing/2014/main" id="{DB8BCB00-12CF-4E21-B563-B5A5580A8E34}"/>
              </a:ext>
            </a:extLst>
          </p:cNvPr>
          <p:cNvGraphicFramePr>
            <a:graphicFrameLocks noGrp="1"/>
          </p:cNvGraphicFramePr>
          <p:nvPr>
            <p:extLst>
              <p:ext uri="{D42A27DB-BD31-4B8C-83A1-F6EECF244321}">
                <p14:modId xmlns="" xmlns:p14="http://schemas.microsoft.com/office/powerpoint/2010/main" val="2632222233"/>
              </p:ext>
            </p:extLst>
          </p:nvPr>
        </p:nvGraphicFramePr>
        <p:xfrm>
          <a:off x="611560" y="2420888"/>
          <a:ext cx="7886696" cy="2304766"/>
        </p:xfrm>
        <a:graphic>
          <a:graphicData uri="http://schemas.openxmlformats.org/drawingml/2006/table">
            <a:tbl>
              <a:tblPr firstRow="1" firstCol="1" bandRow="1"/>
              <a:tblGrid>
                <a:gridCol w="1449734">
                  <a:extLst>
                    <a:ext uri="{9D8B030D-6E8A-4147-A177-3AD203B41FA5}">
                      <a16:colId xmlns="" xmlns:a16="http://schemas.microsoft.com/office/drawing/2014/main" val="2604366470"/>
                    </a:ext>
                  </a:extLst>
                </a:gridCol>
                <a:gridCol w="459783">
                  <a:extLst>
                    <a:ext uri="{9D8B030D-6E8A-4147-A177-3AD203B41FA5}">
                      <a16:colId xmlns="" xmlns:a16="http://schemas.microsoft.com/office/drawing/2014/main" val="1171113396"/>
                    </a:ext>
                  </a:extLst>
                </a:gridCol>
                <a:gridCol w="459783">
                  <a:extLst>
                    <a:ext uri="{9D8B030D-6E8A-4147-A177-3AD203B41FA5}">
                      <a16:colId xmlns="" xmlns:a16="http://schemas.microsoft.com/office/drawing/2014/main" val="1081684581"/>
                    </a:ext>
                  </a:extLst>
                </a:gridCol>
                <a:gridCol w="459783">
                  <a:extLst>
                    <a:ext uri="{9D8B030D-6E8A-4147-A177-3AD203B41FA5}">
                      <a16:colId xmlns="" xmlns:a16="http://schemas.microsoft.com/office/drawing/2014/main" val="799901324"/>
                    </a:ext>
                  </a:extLst>
                </a:gridCol>
                <a:gridCol w="459783">
                  <a:extLst>
                    <a:ext uri="{9D8B030D-6E8A-4147-A177-3AD203B41FA5}">
                      <a16:colId xmlns="" xmlns:a16="http://schemas.microsoft.com/office/drawing/2014/main" val="1711778782"/>
                    </a:ext>
                  </a:extLst>
                </a:gridCol>
                <a:gridCol w="459783">
                  <a:extLst>
                    <a:ext uri="{9D8B030D-6E8A-4147-A177-3AD203B41FA5}">
                      <a16:colId xmlns="" xmlns:a16="http://schemas.microsoft.com/office/drawing/2014/main" val="4155803852"/>
                    </a:ext>
                  </a:extLst>
                </a:gridCol>
                <a:gridCol w="459783">
                  <a:extLst>
                    <a:ext uri="{9D8B030D-6E8A-4147-A177-3AD203B41FA5}">
                      <a16:colId xmlns="" xmlns:a16="http://schemas.microsoft.com/office/drawing/2014/main" val="700989977"/>
                    </a:ext>
                  </a:extLst>
                </a:gridCol>
                <a:gridCol w="459783">
                  <a:extLst>
                    <a:ext uri="{9D8B030D-6E8A-4147-A177-3AD203B41FA5}">
                      <a16:colId xmlns="" xmlns:a16="http://schemas.microsoft.com/office/drawing/2014/main" val="1746279854"/>
                    </a:ext>
                  </a:extLst>
                </a:gridCol>
                <a:gridCol w="459783">
                  <a:extLst>
                    <a:ext uri="{9D8B030D-6E8A-4147-A177-3AD203B41FA5}">
                      <a16:colId xmlns="" xmlns:a16="http://schemas.microsoft.com/office/drawing/2014/main" val="249994627"/>
                    </a:ext>
                  </a:extLst>
                </a:gridCol>
                <a:gridCol w="459783">
                  <a:extLst>
                    <a:ext uri="{9D8B030D-6E8A-4147-A177-3AD203B41FA5}">
                      <a16:colId xmlns="" xmlns:a16="http://schemas.microsoft.com/office/drawing/2014/main" val="4225504975"/>
                    </a:ext>
                  </a:extLst>
                </a:gridCol>
                <a:gridCol w="459783">
                  <a:extLst>
                    <a:ext uri="{9D8B030D-6E8A-4147-A177-3AD203B41FA5}">
                      <a16:colId xmlns="" xmlns:a16="http://schemas.microsoft.com/office/drawing/2014/main" val="3624977145"/>
                    </a:ext>
                  </a:extLst>
                </a:gridCol>
                <a:gridCol w="459783">
                  <a:extLst>
                    <a:ext uri="{9D8B030D-6E8A-4147-A177-3AD203B41FA5}">
                      <a16:colId xmlns="" xmlns:a16="http://schemas.microsoft.com/office/drawing/2014/main" val="3523317412"/>
                    </a:ext>
                  </a:extLst>
                </a:gridCol>
                <a:gridCol w="459783">
                  <a:extLst>
                    <a:ext uri="{9D8B030D-6E8A-4147-A177-3AD203B41FA5}">
                      <a16:colId xmlns="" xmlns:a16="http://schemas.microsoft.com/office/drawing/2014/main" val="3109174590"/>
                    </a:ext>
                  </a:extLst>
                </a:gridCol>
                <a:gridCol w="459783">
                  <a:extLst>
                    <a:ext uri="{9D8B030D-6E8A-4147-A177-3AD203B41FA5}">
                      <a16:colId xmlns="" xmlns:a16="http://schemas.microsoft.com/office/drawing/2014/main" val="1404780929"/>
                    </a:ext>
                  </a:extLst>
                </a:gridCol>
                <a:gridCol w="459783">
                  <a:extLst>
                    <a:ext uri="{9D8B030D-6E8A-4147-A177-3AD203B41FA5}">
                      <a16:colId xmlns="" xmlns:a16="http://schemas.microsoft.com/office/drawing/2014/main" val="3923036010"/>
                    </a:ext>
                  </a:extLst>
                </a:gridCol>
              </a:tblGrid>
              <a:tr h="258698">
                <a:tc>
                  <a:txBody>
                    <a:bodyPr/>
                    <a:lstStyle/>
                    <a:p>
                      <a:pPr algn="ct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дин.</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2014</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2015</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2016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2017</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2018</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2019</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2020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 xmlns:a16="http://schemas.microsoft.com/office/drawing/2014/main" val="1231099603"/>
                  </a:ext>
                </a:extLst>
              </a:tr>
              <a:tr h="206405">
                <a:tc>
                  <a:txBody>
                    <a:bodyPr/>
                    <a:lstStyle/>
                    <a:p>
                      <a:pPr>
                        <a:spcBef>
                          <a:spcPts val="1200"/>
                        </a:spcBef>
                      </a:pPr>
                      <a:r>
                        <a:rPr lang="sr-Cyrl-CS" sz="1225"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0</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r">
                        <a:spcBef>
                          <a:spcPts val="1200"/>
                        </a:spcBef>
                      </a:pPr>
                      <a:r>
                        <a:rPr lang="sr-Cyrl-CS" sz="1225"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37</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r">
                        <a:spcBef>
                          <a:spcPts val="1200"/>
                        </a:spcBef>
                      </a:pPr>
                      <a:r>
                        <a:rPr lang="sr-Cyrl-CS" sz="1225"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30%</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93</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42%</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111</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r">
                        <a:spcBef>
                          <a:spcPts val="1200"/>
                        </a:spcBef>
                      </a:pPr>
                      <a:r>
                        <a:rPr lang="sr-Cyrl-CS" sz="1225"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43%</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172</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66%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239</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69%</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276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69%</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93</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rowSpan="3">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71%</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extLst>
                  <a:ext uri="{0D108BD9-81ED-4DB2-BD59-A6C34878D82A}">
                    <a16:rowId xmlns="" xmlns:a16="http://schemas.microsoft.com/office/drawing/2014/main" val="1245421995"/>
                  </a:ext>
                </a:extLst>
              </a:tr>
              <a:tr h="206405">
                <a:tc>
                  <a:txBody>
                    <a:bodyPr/>
                    <a:lstStyle/>
                    <a:p>
                      <a:pP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0 – 50.000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r">
                        <a:spcBef>
                          <a:spcPts val="1200"/>
                        </a:spcBef>
                      </a:pPr>
                      <a:r>
                        <a:rPr lang="sr-Cyrl-CS" sz="1225"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8</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17</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28</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30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34</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15</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extLst>
                  <a:ext uri="{0D108BD9-81ED-4DB2-BD59-A6C34878D82A}">
                    <a16:rowId xmlns="" xmlns:a16="http://schemas.microsoft.com/office/drawing/2014/main" val="4094407800"/>
                  </a:ext>
                </a:extLst>
              </a:tr>
              <a:tr h="206405">
                <a:tc>
                  <a:txBody>
                    <a:bodyPr/>
                    <a:lstStyle/>
                    <a:p>
                      <a:pP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50.000–- 100.000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5</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5</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8</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10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7</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11</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tc>
                  <a:txBody>
                    <a:bodyPr/>
                    <a:lstStyle/>
                    <a:p>
                      <a:pPr algn="r">
                        <a:spcBef>
                          <a:spcPts val="1200"/>
                        </a:spcBef>
                      </a:pPr>
                      <a:r>
                        <a:rPr lang="sr-Cyrl-CS" sz="1225" b="1">
                          <a:solidFill>
                            <a:srgbClr val="000000"/>
                          </a:solidFill>
                          <a:effectLst/>
                          <a:latin typeface="Arial Narrow" panose="020B0606020202030204" pitchFamily="34" charset="0"/>
                          <a:ea typeface="Calibri" panose="020F0502020204030204" pitchFamily="34" charset="0"/>
                          <a:cs typeface="Arial" panose="020B0604020202020204" pitchFamily="34" charset="0"/>
                        </a:rPr>
                        <a:t>4</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vMerge="1">
                  <a:txBody>
                    <a:bodyPr/>
                    <a:lstStyle/>
                    <a:p>
                      <a:endParaRPr lang="x-none"/>
                    </a:p>
                  </a:txBody>
                  <a:tcPr/>
                </a:tc>
                <a:extLst>
                  <a:ext uri="{0D108BD9-81ED-4DB2-BD59-A6C34878D82A}">
                    <a16:rowId xmlns="" xmlns:a16="http://schemas.microsoft.com/office/drawing/2014/main" val="1804972394"/>
                  </a:ext>
                </a:extLst>
              </a:tr>
              <a:tr h="241009">
                <a:tc>
                  <a:txBody>
                    <a:bodyPr/>
                    <a:lstStyle/>
                    <a:p>
                      <a:pP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100.000–- 500.000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12</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7%</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20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7%</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18</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21</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7%</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23</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26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12</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8%</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4104123"/>
                  </a:ext>
                </a:extLst>
              </a:tr>
              <a:tr h="241009">
                <a:tc>
                  <a:txBody>
                    <a:bodyPr/>
                    <a:lstStyle/>
                    <a:p>
                      <a:pP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500.000 – 1.000.000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4%</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9</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3%</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18</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3</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11</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3%</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9</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2%</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7</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4%</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46647034"/>
                  </a:ext>
                </a:extLst>
              </a:tr>
              <a:tr h="241009">
                <a:tc>
                  <a:txBody>
                    <a:bodyPr/>
                    <a:lstStyle/>
                    <a:p>
                      <a:pP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1.000.000 – 100.000.000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34603" marB="3460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52</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32%</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85</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30%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99</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31%</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51</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65</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87</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19%</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19</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12%</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06487361"/>
                  </a:ext>
                </a:extLst>
              </a:tr>
              <a:tr h="241009">
                <a:tc>
                  <a:txBody>
                    <a:bodyPr/>
                    <a:lstStyle/>
                    <a:p>
                      <a:pP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&gt; 100.000.000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45</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27%</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48</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17%</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44</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14%</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34</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11%</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26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6%</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22</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a:effectLst/>
                          <a:latin typeface="Arial Narrow" panose="020B0606020202030204" pitchFamily="34" charset="0"/>
                          <a:ea typeface="Calibri" panose="020F0502020204030204" pitchFamily="34" charset="0"/>
                          <a:cs typeface="Arial" panose="020B0604020202020204" pitchFamily="34" charset="0"/>
                        </a:rPr>
                        <a:t>5%</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8</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Cyrl-CS" sz="1225" dirty="0">
                          <a:effectLst/>
                          <a:latin typeface="Arial Narrow" panose="020B0606020202030204" pitchFamily="34" charset="0"/>
                          <a:ea typeface="Calibri" panose="020F0502020204030204" pitchFamily="34" charset="0"/>
                          <a:cs typeface="Arial" panose="020B0604020202020204" pitchFamily="34" charset="0"/>
                        </a:rPr>
                        <a:t>5%</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86658064"/>
                  </a:ext>
                </a:extLst>
              </a:tr>
              <a:tr h="261240">
                <a:tc>
                  <a:txBody>
                    <a:bodyPr/>
                    <a:lstStyle/>
                    <a:p>
                      <a:pP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Ukupno</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165</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280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100%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315</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100%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319</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100%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401</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100%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465</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100%</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a:solidFill>
                            <a:srgbClr val="000000"/>
                          </a:solidFill>
                          <a:effectLst/>
                          <a:latin typeface="Arial Narrow" panose="020B0606020202030204" pitchFamily="34" charset="0"/>
                          <a:ea typeface="Calibri" panose="020F0502020204030204" pitchFamily="34" charset="0"/>
                          <a:cs typeface="Arial" panose="020B0604020202020204" pitchFamily="34" charset="0"/>
                        </a:rPr>
                        <a:t>158</a:t>
                      </a:r>
                      <a:endParaRPr lang="x-none" sz="1225">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spcBef>
                          <a:spcPts val="1200"/>
                        </a:spcBef>
                      </a:pPr>
                      <a:r>
                        <a:rPr lang="sr-Cyrl-CS" sz="1225"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100%</a:t>
                      </a:r>
                      <a:endParaRPr lang="x-none" sz="1225" dirty="0">
                        <a:effectLst/>
                        <a:latin typeface="Calibri" panose="020F0502020204030204" pitchFamily="34" charset="0"/>
                        <a:ea typeface="Calibri" panose="020F0502020204030204" pitchFamily="34" charset="0"/>
                        <a:cs typeface="Times New Roman" panose="02020603050405020304" pitchFamily="18" charset="0"/>
                      </a:endParaRPr>
                    </a:p>
                  </a:txBody>
                  <a:tcPr marL="65564" marR="655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 xmlns:a16="http://schemas.microsoft.com/office/drawing/2014/main" val="2994869668"/>
                  </a:ext>
                </a:extLst>
              </a:tr>
            </a:tbl>
          </a:graphicData>
        </a:graphic>
      </p:graphicFrame>
      <p:sp>
        <p:nvSpPr>
          <p:cNvPr id="3" name="TextBox 2">
            <a:extLst>
              <a:ext uri="{FF2B5EF4-FFF2-40B4-BE49-F238E27FC236}">
                <a16:creationId xmlns="" xmlns:a16="http://schemas.microsoft.com/office/drawing/2014/main" id="{7828573F-67BB-4E08-8436-80B916060B4B}"/>
              </a:ext>
            </a:extLst>
          </p:cNvPr>
          <p:cNvSpPr txBox="1"/>
          <p:nvPr/>
        </p:nvSpPr>
        <p:spPr>
          <a:xfrm>
            <a:off x="539552" y="5157192"/>
            <a:ext cx="8067864" cy="400110"/>
          </a:xfrm>
          <a:prstGeom prst="rect">
            <a:avLst/>
          </a:prstGeom>
          <a:noFill/>
        </p:spPr>
        <p:txBody>
          <a:bodyPr wrap="square" rtlCol="0">
            <a:spAutoFit/>
          </a:bodyPr>
          <a:lstStyle/>
          <a:p>
            <a:r>
              <a:rPr lang="sr-Latn-CS" sz="1000" dirty="0"/>
              <a:t>Статисти</a:t>
            </a:r>
            <a:r>
              <a:rPr lang="sr-Cyrl-CS" sz="1000" dirty="0"/>
              <a:t>ч</a:t>
            </a:r>
            <a:r>
              <a:rPr lang="sr-Latn-CS" sz="1000" dirty="0"/>
              <a:t>к</a:t>
            </a:r>
            <a:r>
              <a:rPr lang="sr-Cyrl-CS" sz="1000" dirty="0"/>
              <a:t>и преглед</a:t>
            </a:r>
            <a:r>
              <a:rPr lang="sr-Latn-CS" sz="1000" dirty="0"/>
              <a:t> је сачињен на основу података којим</a:t>
            </a:r>
            <a:r>
              <a:rPr lang="sr-Cyrl-CS" sz="1000" dirty="0"/>
              <a:t>а</a:t>
            </a:r>
            <a:r>
              <a:rPr lang="sr-Latn-CS" sz="1000" dirty="0"/>
              <a:t> располаже </a:t>
            </a:r>
            <a:r>
              <a:rPr lang="sr-Cyrl-CS" sz="1000" dirty="0"/>
              <a:t>АЛСУ и</a:t>
            </a:r>
            <a:r>
              <a:rPr lang="sr-Latn-CS" sz="1000" dirty="0"/>
              <a:t> </a:t>
            </a:r>
            <a:r>
              <a:rPr lang="sr-Cyrl-CS" sz="1000" dirty="0"/>
              <a:t>об</a:t>
            </a:r>
            <a:r>
              <a:rPr lang="sr-Latn-CS" sz="1000" dirty="0"/>
              <a:t>ухвата отворене стечајне поступке за које је Агенцији достављен ЕФИ.</a:t>
            </a:r>
          </a:p>
        </p:txBody>
      </p:sp>
    </p:spTree>
    <p:extLst>
      <p:ext uri="{BB962C8B-B14F-4D97-AF65-F5344CB8AC3E}">
        <p14:creationId xmlns="" xmlns:p14="http://schemas.microsoft.com/office/powerpoint/2010/main" val="2587393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 xmlns:a16="http://schemas.microsoft.com/office/drawing/2014/main" id="{7F124562-6D7B-4783-9CC0-131AEDA09C51}"/>
              </a:ext>
            </a:extLst>
          </p:cNvPr>
          <p:cNvPicPr>
            <a:picLocks noGrp="1"/>
          </p:cNvPicPr>
          <p:nvPr>
            <p:ph idx="1"/>
          </p:nvPr>
        </p:nvPicPr>
        <p:blipFill>
          <a:blip r:embed="rId2" cstate="print"/>
          <a:stretch>
            <a:fillRect/>
          </a:stretch>
        </p:blipFill>
        <p:spPr>
          <a:xfrm>
            <a:off x="755576" y="1484784"/>
            <a:ext cx="7572325" cy="4392488"/>
          </a:xfrm>
          <a:prstGeom prst="rect">
            <a:avLst/>
          </a:prstGeom>
          <a:ln>
            <a:solidFill>
              <a:schemeClr val="accent1"/>
            </a:solidFill>
          </a:ln>
        </p:spPr>
      </p:pic>
      <p:sp>
        <p:nvSpPr>
          <p:cNvPr id="5" name="TextBox 4">
            <a:extLst>
              <a:ext uri="{FF2B5EF4-FFF2-40B4-BE49-F238E27FC236}">
                <a16:creationId xmlns="" xmlns:a16="http://schemas.microsoft.com/office/drawing/2014/main" id="{7828573F-67BB-4E08-8436-80B916060B4B}"/>
              </a:ext>
            </a:extLst>
          </p:cNvPr>
          <p:cNvSpPr txBox="1"/>
          <p:nvPr/>
        </p:nvSpPr>
        <p:spPr>
          <a:xfrm>
            <a:off x="539552" y="6021288"/>
            <a:ext cx="8067864" cy="246221"/>
          </a:xfrm>
          <a:prstGeom prst="rect">
            <a:avLst/>
          </a:prstGeom>
          <a:noFill/>
        </p:spPr>
        <p:txBody>
          <a:bodyPr wrap="square" rtlCol="0">
            <a:spAutoFit/>
          </a:bodyPr>
          <a:lstStyle/>
          <a:p>
            <a:r>
              <a:rPr lang="sr-Cyrl-CS" sz="1000" dirty="0"/>
              <a:t>Графикон</a:t>
            </a:r>
            <a:r>
              <a:rPr lang="sr-Latn-CS" sz="1000" dirty="0"/>
              <a:t> </a:t>
            </a:r>
            <a:r>
              <a:rPr lang="sr-Cyrl-CS" sz="1000" dirty="0"/>
              <a:t>представља </a:t>
            </a:r>
            <a:r>
              <a:rPr lang="sr-Latn-CS" sz="1000" dirty="0"/>
              <a:t>податк</a:t>
            </a:r>
            <a:r>
              <a:rPr lang="sr-Cyrl-CS" sz="1000" dirty="0"/>
              <a:t>е</a:t>
            </a:r>
            <a:r>
              <a:rPr lang="sr-Latn-CS" sz="1000" dirty="0"/>
              <a:t> којим</a:t>
            </a:r>
            <a:r>
              <a:rPr lang="sr-Cyrl-CS" sz="1000" dirty="0"/>
              <a:t>а</a:t>
            </a:r>
            <a:r>
              <a:rPr lang="sr-Latn-CS" sz="1000" dirty="0"/>
              <a:t> располаже </a:t>
            </a:r>
            <a:r>
              <a:rPr lang="sr-Cyrl-CS" sz="1000" dirty="0"/>
              <a:t>АЛСУ и</a:t>
            </a:r>
            <a:r>
              <a:rPr lang="sr-Latn-CS" sz="1000" dirty="0"/>
              <a:t> </a:t>
            </a:r>
            <a:r>
              <a:rPr lang="sr-Cyrl-CS" sz="1000" dirty="0"/>
              <a:t>об</a:t>
            </a:r>
            <a:r>
              <a:rPr lang="sr-Latn-CS" sz="1000" dirty="0"/>
              <a:t>ухвата отворене стечајне поступке за које је Агенцији достављен ЕФИ.</a:t>
            </a:r>
          </a:p>
        </p:txBody>
      </p:sp>
    </p:spTree>
    <p:extLst>
      <p:ext uri="{BB962C8B-B14F-4D97-AF65-F5344CB8AC3E}">
        <p14:creationId xmlns="" xmlns:p14="http://schemas.microsoft.com/office/powerpoint/2010/main" val="90699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 xmlns:a16="http://schemas.microsoft.com/office/drawing/2014/main" id="{A5C4345B-E84E-478F-8AD1-93CE115725A5}"/>
              </a:ext>
            </a:extLst>
          </p:cNvPr>
          <p:cNvPicPr>
            <a:picLocks noGrp="1"/>
          </p:cNvPicPr>
          <p:nvPr>
            <p:ph idx="1"/>
          </p:nvPr>
        </p:nvPicPr>
        <p:blipFill>
          <a:blip r:embed="rId2" cstate="print"/>
          <a:stretch>
            <a:fillRect/>
          </a:stretch>
        </p:blipFill>
        <p:spPr>
          <a:xfrm>
            <a:off x="755576" y="1484784"/>
            <a:ext cx="7579469" cy="4464496"/>
          </a:xfrm>
          <a:prstGeom prst="rect">
            <a:avLst/>
          </a:prstGeom>
          <a:ln>
            <a:solidFill>
              <a:schemeClr val="accent1"/>
            </a:solidFill>
          </a:ln>
        </p:spPr>
      </p:pic>
      <p:sp>
        <p:nvSpPr>
          <p:cNvPr id="5" name="TextBox 4">
            <a:extLst>
              <a:ext uri="{FF2B5EF4-FFF2-40B4-BE49-F238E27FC236}">
                <a16:creationId xmlns="" xmlns:a16="http://schemas.microsoft.com/office/drawing/2014/main" id="{7828573F-67BB-4E08-8436-80B916060B4B}"/>
              </a:ext>
            </a:extLst>
          </p:cNvPr>
          <p:cNvSpPr txBox="1"/>
          <p:nvPr/>
        </p:nvSpPr>
        <p:spPr>
          <a:xfrm>
            <a:off x="539552" y="6093296"/>
            <a:ext cx="8067864" cy="246221"/>
          </a:xfrm>
          <a:prstGeom prst="rect">
            <a:avLst/>
          </a:prstGeom>
          <a:noFill/>
        </p:spPr>
        <p:txBody>
          <a:bodyPr wrap="square" rtlCol="0">
            <a:spAutoFit/>
          </a:bodyPr>
          <a:lstStyle/>
          <a:p>
            <a:r>
              <a:rPr lang="sr-Cyrl-CS" sz="1000" dirty="0"/>
              <a:t>Графикон</a:t>
            </a:r>
            <a:r>
              <a:rPr lang="sr-Latn-CS" sz="1000" dirty="0"/>
              <a:t> </a:t>
            </a:r>
            <a:r>
              <a:rPr lang="sr-Cyrl-CS" sz="1000" dirty="0"/>
              <a:t>представља </a:t>
            </a:r>
            <a:r>
              <a:rPr lang="sr-Latn-CS" sz="1000" dirty="0"/>
              <a:t>податк</a:t>
            </a:r>
            <a:r>
              <a:rPr lang="sr-Cyrl-CS" sz="1000" dirty="0"/>
              <a:t>е</a:t>
            </a:r>
            <a:r>
              <a:rPr lang="sr-Latn-CS" sz="1000" dirty="0"/>
              <a:t> којим</a:t>
            </a:r>
            <a:r>
              <a:rPr lang="sr-Cyrl-CS" sz="1000" dirty="0"/>
              <a:t>а</a:t>
            </a:r>
            <a:r>
              <a:rPr lang="sr-Latn-CS" sz="1000" dirty="0"/>
              <a:t> располаже </a:t>
            </a:r>
            <a:r>
              <a:rPr lang="sr-Cyrl-CS" sz="1000" dirty="0"/>
              <a:t>АЛСУ и</a:t>
            </a:r>
            <a:r>
              <a:rPr lang="sr-Latn-CS" sz="1000" dirty="0"/>
              <a:t> </a:t>
            </a:r>
            <a:r>
              <a:rPr lang="sr-Cyrl-CS" sz="1000" dirty="0"/>
              <a:t>об</a:t>
            </a:r>
            <a:r>
              <a:rPr lang="sr-Latn-CS" sz="1000" dirty="0"/>
              <a:t>ухвата отворене стечајне поступке за које је Агенцији достављен ЕФИ.</a:t>
            </a:r>
          </a:p>
        </p:txBody>
      </p:sp>
    </p:spTree>
    <p:extLst>
      <p:ext uri="{BB962C8B-B14F-4D97-AF65-F5344CB8AC3E}">
        <p14:creationId xmlns="" xmlns:p14="http://schemas.microsoft.com/office/powerpoint/2010/main" val="242231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C5CD695-7255-413C-A9DD-D9DB7B03C4DD}"/>
              </a:ext>
            </a:extLst>
          </p:cNvPr>
          <p:cNvSpPr>
            <a:spLocks noGrp="1"/>
          </p:cNvSpPr>
          <p:nvPr>
            <p:ph idx="1"/>
          </p:nvPr>
        </p:nvSpPr>
        <p:spPr>
          <a:xfrm>
            <a:off x="539552" y="1916832"/>
            <a:ext cx="8229600" cy="4608512"/>
          </a:xfrm>
        </p:spPr>
        <p:txBody>
          <a:bodyPr/>
          <a:lstStyle/>
          <a:p>
            <a:pPr marL="0" indent="0">
              <a:lnSpc>
                <a:spcPct val="110000"/>
              </a:lnSpc>
              <a:spcBef>
                <a:spcPts val="1200"/>
              </a:spcBef>
              <a:buNone/>
            </a:pPr>
            <a:r>
              <a:rPr lang="sr-Cyrl-CS" sz="1400" i="1" dirty="0">
                <a:effectLst/>
                <a:latin typeface="Arial" panose="020B0604020202020204" pitchFamily="34" charset="0"/>
                <a:ea typeface="Calibri" panose="020F0502020204030204" pitchFamily="34" charset="0"/>
                <a:cs typeface="Arial" panose="020B0604020202020204" pitchFamily="34" charset="0"/>
              </a:rPr>
              <a:t>Законом о рачуноводству</a:t>
            </a:r>
            <a:r>
              <a:rPr lang="sr-Cyrl-CS" sz="1400" dirty="0">
                <a:effectLst/>
                <a:latin typeface="Arial" panose="020B0604020202020204" pitchFamily="34" charset="0"/>
                <a:ea typeface="Calibri" panose="020F0502020204030204" pitchFamily="34" charset="0"/>
                <a:cs typeface="Arial" panose="020B0604020202020204" pitchFamily="34" charset="0"/>
              </a:rPr>
              <a:t> уређено је развр</a:t>
            </a:r>
            <a:r>
              <a:rPr lang="x-none" sz="1400" dirty="0">
                <a:latin typeface="Arial" panose="020B0604020202020204" pitchFamily="34" charset="0"/>
                <a:ea typeface="Calibri" panose="020F0502020204030204" pitchFamily="34" charset="0"/>
                <a:cs typeface="Arial" panose="020B0604020202020204" pitchFamily="34" charset="0"/>
              </a:rPr>
              <a:t>с</a:t>
            </a:r>
            <a:r>
              <a:rPr lang="sr-Cyrl-CS" sz="1400" dirty="0">
                <a:effectLst/>
                <a:latin typeface="Arial" panose="020B0604020202020204" pitchFamily="34" charset="0"/>
                <a:ea typeface="Calibri" panose="020F0502020204030204" pitchFamily="34" charset="0"/>
                <a:cs typeface="Arial" panose="020B0604020202020204" pitchFamily="34" charset="0"/>
              </a:rPr>
              <a:t>тавање правних лица на микро, мала, средња и велика правна лица, у зависности од просечног броја запослених и пословног прихода у пословној години и вредности укупне имовине (активе) на крају године.</a:t>
            </a:r>
            <a:endParaRPr lang="x-none" sz="1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Bef>
                <a:spcPts val="600"/>
              </a:spcBef>
              <a:buNone/>
            </a:pPr>
            <a:r>
              <a:rPr lang="sr-Cyrl-CS" sz="1400" cap="small" dirty="0">
                <a:solidFill>
                  <a:srgbClr val="0000FF"/>
                </a:solidFill>
                <a:effectLst/>
                <a:latin typeface="Arial" panose="020B0604020202020204" pitchFamily="34" charset="0"/>
                <a:ea typeface="Calibri" panose="020F0502020204030204" pitchFamily="34" charset="0"/>
                <a:cs typeface="Arial" panose="020B0604020202020204" pitchFamily="34" charset="0"/>
              </a:rPr>
              <a:t>Микро правна лица</a:t>
            </a:r>
            <a:r>
              <a:rPr lang="sr-Cyrl-CS" sz="1400" dirty="0">
                <a:effectLst/>
                <a:latin typeface="Arial" panose="020B0604020202020204" pitchFamily="34" charset="0"/>
                <a:ea typeface="Calibri" panose="020F0502020204030204" pitchFamily="34" charset="0"/>
                <a:cs typeface="Arial" panose="020B0604020202020204" pitchFamily="34" charset="0"/>
              </a:rPr>
              <a:t> су она правна лица која не прелазе граничне вредности два од следећих критеријума:</a:t>
            </a:r>
            <a:endParaRPr lang="x-none" sz="1400" dirty="0">
              <a:effectLst/>
              <a:latin typeface="Arial" panose="020B0604020202020204" pitchFamily="34" charset="0"/>
              <a:ea typeface="Calibri" panose="020F0502020204030204" pitchFamily="34" charset="0"/>
              <a:cs typeface="Arial" panose="020B0604020202020204" pitchFamily="34" charset="0"/>
            </a:endParaRPr>
          </a:p>
          <a:p>
            <a:pPr marL="400050" lvl="1" indent="0">
              <a:lnSpc>
                <a:spcPct val="110000"/>
              </a:lnSpc>
              <a:spcBef>
                <a:spcPts val="0"/>
              </a:spcBef>
              <a:spcAft>
                <a:spcPts val="0"/>
              </a:spcAft>
              <a:buNone/>
            </a:pPr>
            <a:r>
              <a:rPr lang="sr-Cyrl-CS" sz="1400" dirty="0">
                <a:effectLst/>
                <a:latin typeface="Arial" panose="020B0604020202020204" pitchFamily="34" charset="0"/>
                <a:ea typeface="Calibri" panose="020F0502020204030204" pitchFamily="34" charset="0"/>
                <a:cs typeface="Arial" panose="020B0604020202020204" pitchFamily="34" charset="0"/>
              </a:rPr>
              <a:t>1) просечан број запослених </a:t>
            </a:r>
            <a:r>
              <a:rPr lang="sr-Latn-CS" sz="1400" b="1" dirty="0">
                <a:effectLst/>
                <a:latin typeface="Arial" panose="020B0604020202020204" pitchFamily="34" charset="0"/>
                <a:ea typeface="Calibri" panose="020F0502020204030204" pitchFamily="34" charset="0"/>
                <a:cs typeface="Arial" panose="020B0604020202020204" pitchFamily="34" charset="0"/>
              </a:rPr>
              <a:t>10</a:t>
            </a:r>
            <a:r>
              <a:rPr lang="sr-Cyrl-CS" sz="1400" dirty="0">
                <a:effectLst/>
                <a:latin typeface="Arial" panose="020B0604020202020204" pitchFamily="34" charset="0"/>
                <a:ea typeface="Calibri" panose="020F0502020204030204" pitchFamily="34" charset="0"/>
                <a:cs typeface="Arial" panose="020B0604020202020204" pitchFamily="34" charset="0"/>
              </a:rPr>
              <a:t>;</a:t>
            </a:r>
            <a:endParaRPr lang="x-none" sz="1400" dirty="0">
              <a:effectLst/>
              <a:latin typeface="Arial" panose="020B0604020202020204" pitchFamily="34" charset="0"/>
              <a:ea typeface="Calibri" panose="020F0502020204030204" pitchFamily="34" charset="0"/>
              <a:cs typeface="Arial" panose="020B0604020202020204" pitchFamily="34" charset="0"/>
            </a:endParaRPr>
          </a:p>
          <a:p>
            <a:pPr marL="400050" lvl="1" indent="0">
              <a:lnSpc>
                <a:spcPct val="110000"/>
              </a:lnSpc>
              <a:spcBef>
                <a:spcPts val="0"/>
              </a:spcBef>
              <a:spcAft>
                <a:spcPts val="0"/>
              </a:spcAft>
              <a:buNone/>
            </a:pPr>
            <a:r>
              <a:rPr lang="sr-Cyrl-CS" sz="1400" dirty="0">
                <a:effectLst/>
                <a:latin typeface="Arial" panose="020B0604020202020204" pitchFamily="34" charset="0"/>
                <a:ea typeface="Calibri" panose="020F0502020204030204" pitchFamily="34" charset="0"/>
                <a:cs typeface="Arial" panose="020B0604020202020204" pitchFamily="34" charset="0"/>
              </a:rPr>
              <a:t>2) пословни приход </a:t>
            </a:r>
            <a:r>
              <a:rPr lang="sr-Cyrl-CS" sz="1400" b="1" dirty="0">
                <a:effectLst/>
                <a:latin typeface="Arial" panose="020B0604020202020204" pitchFamily="34" charset="0"/>
                <a:ea typeface="Calibri" panose="020F0502020204030204" pitchFamily="34" charset="0"/>
                <a:cs typeface="Arial" panose="020B0604020202020204" pitchFamily="34" charset="0"/>
              </a:rPr>
              <a:t>700.000 </a:t>
            </a:r>
            <a:r>
              <a:rPr lang="sr-Latn-CS" sz="1400" b="1" dirty="0">
                <a:effectLst/>
                <a:latin typeface="Arial" panose="020B0604020202020204" pitchFamily="34" charset="0"/>
                <a:ea typeface="Calibri" panose="020F0502020204030204" pitchFamily="34" charset="0"/>
                <a:cs typeface="Arial" panose="020B0604020202020204" pitchFamily="34" charset="0"/>
              </a:rPr>
              <a:t>EUR</a:t>
            </a:r>
            <a:r>
              <a:rPr lang="sr-Cyrl-CS" sz="1400" dirty="0">
                <a:effectLst/>
                <a:latin typeface="Arial" panose="020B0604020202020204" pitchFamily="34" charset="0"/>
                <a:ea typeface="Calibri" panose="020F0502020204030204" pitchFamily="34" charset="0"/>
                <a:cs typeface="Arial" panose="020B0604020202020204" pitchFamily="34" charset="0"/>
              </a:rPr>
              <a:t> у динарској противвредности;</a:t>
            </a:r>
            <a:endParaRPr lang="x-none" sz="1400" dirty="0">
              <a:effectLst/>
              <a:latin typeface="Arial" panose="020B0604020202020204" pitchFamily="34" charset="0"/>
              <a:ea typeface="Calibri" panose="020F0502020204030204" pitchFamily="34" charset="0"/>
              <a:cs typeface="Arial" panose="020B0604020202020204" pitchFamily="34" charset="0"/>
            </a:endParaRPr>
          </a:p>
          <a:p>
            <a:pPr marL="400050" lvl="1" indent="0">
              <a:lnSpc>
                <a:spcPct val="110000"/>
              </a:lnSpc>
              <a:spcBef>
                <a:spcPts val="0"/>
              </a:spcBef>
              <a:spcAft>
                <a:spcPts val="0"/>
              </a:spcAft>
              <a:buNone/>
            </a:pPr>
            <a:r>
              <a:rPr lang="sr-Cyrl-CS" sz="1400" dirty="0">
                <a:effectLst/>
                <a:latin typeface="Arial" panose="020B0604020202020204" pitchFamily="34" charset="0"/>
                <a:ea typeface="Calibri" panose="020F0502020204030204" pitchFamily="34" charset="0"/>
                <a:cs typeface="Arial" panose="020B0604020202020204" pitchFamily="34" charset="0"/>
              </a:rPr>
              <a:t>3) вредност укупне активе </a:t>
            </a:r>
            <a:r>
              <a:rPr lang="sr-Cyrl-CS" sz="1400" b="1" dirty="0">
                <a:effectLst/>
                <a:latin typeface="Arial" panose="020B0604020202020204" pitchFamily="34" charset="0"/>
                <a:ea typeface="Calibri" panose="020F0502020204030204" pitchFamily="34" charset="0"/>
                <a:cs typeface="Arial" panose="020B0604020202020204" pitchFamily="34" charset="0"/>
              </a:rPr>
              <a:t>350.000 </a:t>
            </a:r>
            <a:r>
              <a:rPr lang="sr-Latn-CS" sz="1400" b="1" dirty="0">
                <a:effectLst/>
                <a:latin typeface="Arial" panose="020B0604020202020204" pitchFamily="34" charset="0"/>
                <a:ea typeface="Calibri" panose="020F0502020204030204" pitchFamily="34" charset="0"/>
                <a:cs typeface="Arial" panose="020B0604020202020204" pitchFamily="34" charset="0"/>
              </a:rPr>
              <a:t>EUR</a:t>
            </a:r>
            <a:r>
              <a:rPr lang="sr-Cyrl-CS" sz="1400" dirty="0">
                <a:effectLst/>
                <a:latin typeface="Arial" panose="020B0604020202020204" pitchFamily="34" charset="0"/>
                <a:ea typeface="Calibri" panose="020F0502020204030204" pitchFamily="34" charset="0"/>
                <a:cs typeface="Arial" panose="020B0604020202020204" pitchFamily="34" charset="0"/>
              </a:rPr>
              <a:t> у динарској противвредности.</a:t>
            </a:r>
            <a:endParaRPr lang="x-none" sz="1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Bef>
                <a:spcPts val="600"/>
              </a:spcBef>
              <a:buNone/>
            </a:pPr>
            <a:r>
              <a:rPr lang="sr-Latn-CS" sz="1400" cap="small" dirty="0">
                <a:solidFill>
                  <a:srgbClr val="0000FF"/>
                </a:solidFill>
                <a:effectLst/>
                <a:latin typeface="Arial" panose="020B0604020202020204" pitchFamily="34" charset="0"/>
                <a:ea typeface="Calibri" panose="020F0502020204030204" pitchFamily="34" charset="0"/>
                <a:cs typeface="Arial" panose="020B0604020202020204" pitchFamily="34" charset="0"/>
              </a:rPr>
              <a:t>M</a:t>
            </a:r>
            <a:r>
              <a:rPr lang="sr-Cyrl-CS" sz="1400" cap="small" dirty="0">
                <a:solidFill>
                  <a:srgbClr val="0000FF"/>
                </a:solidFill>
                <a:effectLst/>
                <a:latin typeface="Arial" panose="020B0604020202020204" pitchFamily="34" charset="0"/>
                <a:ea typeface="Calibri" panose="020F0502020204030204" pitchFamily="34" charset="0"/>
                <a:cs typeface="Arial" panose="020B0604020202020204" pitchFamily="34" charset="0"/>
              </a:rPr>
              <a:t>ала правна лица</a:t>
            </a:r>
            <a:r>
              <a:rPr lang="sr-Cyrl-CS" sz="1400" dirty="0">
                <a:effectLst/>
                <a:latin typeface="Arial" panose="020B0604020202020204" pitchFamily="34" charset="0"/>
                <a:ea typeface="Calibri" panose="020F0502020204030204" pitchFamily="34" charset="0"/>
                <a:cs typeface="Arial" panose="020B0604020202020204" pitchFamily="34" charset="0"/>
              </a:rPr>
              <a:t> су она правна лица која прелазе граничне вредности два од претходно наведених критеријума, али не прелазе граничне вредности два од следећих критеријума:</a:t>
            </a:r>
            <a:endParaRPr lang="x-none" sz="1400" dirty="0">
              <a:effectLst/>
              <a:latin typeface="Arial" panose="020B0604020202020204" pitchFamily="34" charset="0"/>
              <a:ea typeface="Calibri" panose="020F0502020204030204" pitchFamily="34" charset="0"/>
              <a:cs typeface="Arial" panose="020B0604020202020204" pitchFamily="34" charset="0"/>
            </a:endParaRPr>
          </a:p>
          <a:p>
            <a:pPr marL="400050" lvl="1" indent="0">
              <a:lnSpc>
                <a:spcPct val="110000"/>
              </a:lnSpc>
              <a:spcBef>
                <a:spcPts val="0"/>
              </a:spcBef>
              <a:spcAft>
                <a:spcPts val="0"/>
              </a:spcAft>
              <a:buNone/>
            </a:pPr>
            <a:r>
              <a:rPr lang="sr-Cyrl-CS" sz="1400" dirty="0">
                <a:effectLst/>
                <a:latin typeface="Arial" panose="020B0604020202020204" pitchFamily="34" charset="0"/>
                <a:ea typeface="Calibri" panose="020F0502020204030204" pitchFamily="34" charset="0"/>
                <a:cs typeface="Arial" panose="020B0604020202020204" pitchFamily="34" charset="0"/>
              </a:rPr>
              <a:t>1) просечан број запослених </a:t>
            </a:r>
            <a:r>
              <a:rPr lang="sr-Cyrl-CS" sz="1400" b="1" dirty="0">
                <a:effectLst/>
                <a:latin typeface="Arial" panose="020B0604020202020204" pitchFamily="34" charset="0"/>
                <a:ea typeface="Calibri" panose="020F0502020204030204" pitchFamily="34" charset="0"/>
                <a:cs typeface="Arial" panose="020B0604020202020204" pitchFamily="34" charset="0"/>
              </a:rPr>
              <a:t>50</a:t>
            </a:r>
            <a:r>
              <a:rPr lang="sr-Cyrl-CS" sz="1400" dirty="0">
                <a:effectLst/>
                <a:latin typeface="Arial" panose="020B0604020202020204" pitchFamily="34" charset="0"/>
                <a:ea typeface="Calibri" panose="020F0502020204030204" pitchFamily="34" charset="0"/>
                <a:cs typeface="Arial" panose="020B0604020202020204" pitchFamily="34" charset="0"/>
              </a:rPr>
              <a:t>;</a:t>
            </a:r>
            <a:endParaRPr lang="x-none" sz="1400" dirty="0">
              <a:effectLst/>
              <a:latin typeface="Arial" panose="020B0604020202020204" pitchFamily="34" charset="0"/>
              <a:ea typeface="Calibri" panose="020F0502020204030204" pitchFamily="34" charset="0"/>
              <a:cs typeface="Arial" panose="020B0604020202020204" pitchFamily="34" charset="0"/>
            </a:endParaRPr>
          </a:p>
          <a:p>
            <a:pPr marL="400050" lvl="1" indent="0">
              <a:lnSpc>
                <a:spcPct val="110000"/>
              </a:lnSpc>
              <a:spcBef>
                <a:spcPts val="0"/>
              </a:spcBef>
              <a:spcAft>
                <a:spcPts val="0"/>
              </a:spcAft>
              <a:buNone/>
            </a:pPr>
            <a:r>
              <a:rPr lang="sr-Cyrl-CS" sz="1400" dirty="0">
                <a:effectLst/>
                <a:latin typeface="Arial" panose="020B0604020202020204" pitchFamily="34" charset="0"/>
                <a:ea typeface="Calibri" panose="020F0502020204030204" pitchFamily="34" charset="0"/>
                <a:cs typeface="Arial" panose="020B0604020202020204" pitchFamily="34" charset="0"/>
              </a:rPr>
              <a:t>2) пословни приход </a:t>
            </a:r>
            <a:r>
              <a:rPr lang="sr-Cyrl-CS" sz="1400" b="1" dirty="0">
                <a:effectLst/>
                <a:latin typeface="Arial" panose="020B0604020202020204" pitchFamily="34" charset="0"/>
                <a:ea typeface="Calibri" panose="020F0502020204030204" pitchFamily="34" charset="0"/>
                <a:cs typeface="Arial" panose="020B0604020202020204" pitchFamily="34" charset="0"/>
              </a:rPr>
              <a:t>8.000.000 </a:t>
            </a:r>
            <a:r>
              <a:rPr lang="sr-Latn-CS" sz="1400" b="1" dirty="0">
                <a:effectLst/>
                <a:latin typeface="Arial" panose="020B0604020202020204" pitchFamily="34" charset="0"/>
                <a:ea typeface="Calibri" panose="020F0502020204030204" pitchFamily="34" charset="0"/>
                <a:cs typeface="Arial" panose="020B0604020202020204" pitchFamily="34" charset="0"/>
              </a:rPr>
              <a:t>EUR</a:t>
            </a:r>
            <a:r>
              <a:rPr lang="sr-Cyrl-CS" sz="1400" dirty="0">
                <a:effectLst/>
                <a:latin typeface="Arial" panose="020B0604020202020204" pitchFamily="34" charset="0"/>
                <a:ea typeface="Calibri" panose="020F0502020204030204" pitchFamily="34" charset="0"/>
                <a:cs typeface="Arial" panose="020B0604020202020204" pitchFamily="34" charset="0"/>
              </a:rPr>
              <a:t> у динарској противвредности;</a:t>
            </a:r>
            <a:endParaRPr lang="x-none" sz="1400" dirty="0">
              <a:effectLst/>
              <a:latin typeface="Arial" panose="020B0604020202020204" pitchFamily="34" charset="0"/>
              <a:ea typeface="Calibri" panose="020F0502020204030204" pitchFamily="34" charset="0"/>
              <a:cs typeface="Arial" panose="020B0604020202020204" pitchFamily="34" charset="0"/>
            </a:endParaRPr>
          </a:p>
          <a:p>
            <a:pPr marL="400050" lvl="1" indent="0">
              <a:lnSpc>
                <a:spcPct val="110000"/>
              </a:lnSpc>
              <a:spcBef>
                <a:spcPts val="0"/>
              </a:spcBef>
              <a:spcAft>
                <a:spcPts val="0"/>
              </a:spcAft>
              <a:buNone/>
            </a:pPr>
            <a:r>
              <a:rPr lang="sr-Cyrl-CS" sz="1400" dirty="0">
                <a:effectLst/>
                <a:latin typeface="Arial" panose="020B0604020202020204" pitchFamily="34" charset="0"/>
                <a:ea typeface="Calibri" panose="020F0502020204030204" pitchFamily="34" charset="0"/>
                <a:cs typeface="Arial" panose="020B0604020202020204" pitchFamily="34" charset="0"/>
              </a:rPr>
              <a:t>3) вредност укупне активе </a:t>
            </a:r>
            <a:r>
              <a:rPr lang="sr-Cyrl-CS" sz="1400" b="1" dirty="0">
                <a:effectLst/>
                <a:latin typeface="Arial" panose="020B0604020202020204" pitchFamily="34" charset="0"/>
                <a:ea typeface="Calibri" panose="020F0502020204030204" pitchFamily="34" charset="0"/>
                <a:cs typeface="Arial" panose="020B0604020202020204" pitchFamily="34" charset="0"/>
              </a:rPr>
              <a:t>4.000.000 </a:t>
            </a:r>
            <a:r>
              <a:rPr lang="sr-Latn-CS" sz="1400" b="1" dirty="0">
                <a:effectLst/>
                <a:latin typeface="Arial" panose="020B0604020202020204" pitchFamily="34" charset="0"/>
                <a:ea typeface="Calibri" panose="020F0502020204030204" pitchFamily="34" charset="0"/>
                <a:cs typeface="Arial" panose="020B0604020202020204" pitchFamily="34" charset="0"/>
              </a:rPr>
              <a:t>EUR</a:t>
            </a:r>
            <a:r>
              <a:rPr lang="sr-Cyrl-CS" sz="1400" dirty="0">
                <a:effectLst/>
                <a:latin typeface="Arial" panose="020B0604020202020204" pitchFamily="34" charset="0"/>
                <a:ea typeface="Calibri" panose="020F0502020204030204" pitchFamily="34" charset="0"/>
                <a:cs typeface="Arial" panose="020B0604020202020204" pitchFamily="34" charset="0"/>
              </a:rPr>
              <a:t> у динарској противвредности.</a:t>
            </a:r>
            <a:endParaRPr lang="x-none" sz="1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Bef>
                <a:spcPts val="600"/>
              </a:spcBef>
              <a:buNone/>
            </a:pPr>
            <a:r>
              <a:rPr lang="sr-Cyrl-CS" sz="1400" dirty="0">
                <a:effectLst/>
                <a:latin typeface="Arial" panose="020B0604020202020204" pitchFamily="34" charset="0"/>
                <a:ea typeface="Calibri" panose="020F0502020204030204" pitchFamily="34" charset="0"/>
                <a:cs typeface="Arial" panose="020B0604020202020204" pitchFamily="34" charset="0"/>
              </a:rPr>
              <a:t>У пракси се догађа да у микро или мала правна лица буду сврстана привредна друштва са великом вредношћу имовине. Познат је случај стечајног дужника из Београда који је био разврстан као микро правно лице, док му је ликвидациона вредност непокретне имовине износила 5,</a:t>
            </a:r>
            <a:r>
              <a:rPr lang="sr-Latn-CS" sz="1400" dirty="0">
                <a:effectLst/>
                <a:latin typeface="Arial" panose="020B0604020202020204" pitchFamily="34" charset="0"/>
                <a:ea typeface="Calibri" panose="020F0502020204030204" pitchFamily="34" charset="0"/>
                <a:cs typeface="Arial" panose="020B0604020202020204" pitchFamily="34" charset="0"/>
              </a:rPr>
              <a:t>6</a:t>
            </a:r>
            <a:r>
              <a:rPr lang="sr-Cyrl-CS" sz="1400" dirty="0">
                <a:effectLst/>
                <a:latin typeface="Arial" panose="020B0604020202020204" pitchFamily="34" charset="0"/>
                <a:ea typeface="Calibri" panose="020F0502020204030204" pitchFamily="34" charset="0"/>
                <a:cs typeface="Arial" panose="020B0604020202020204" pitchFamily="34" charset="0"/>
              </a:rPr>
              <a:t> милијарди динара.</a:t>
            </a:r>
            <a:endParaRPr lang="x-none" sz="1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x-none" sz="14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 xmlns:a16="http://schemas.microsoft.com/office/drawing/2014/main" id="{888D48DA-4E3D-4438-A6F2-B14221D0BB0A}"/>
              </a:ext>
            </a:extLst>
          </p:cNvPr>
          <p:cNvSpPr txBox="1"/>
          <p:nvPr/>
        </p:nvSpPr>
        <p:spPr>
          <a:xfrm>
            <a:off x="1547664" y="1412776"/>
            <a:ext cx="6192687" cy="363176"/>
          </a:xfrm>
          <a:prstGeom prst="rect">
            <a:avLst/>
          </a:prstGeom>
          <a:noFill/>
        </p:spPr>
        <p:txBody>
          <a:bodyPr wrap="square">
            <a:spAutoFit/>
          </a:bodyPr>
          <a:lstStyle/>
          <a:p>
            <a:pPr marL="0" indent="0" algn="ctr">
              <a:lnSpc>
                <a:spcPct val="110000"/>
              </a:lnSpc>
              <a:spcBef>
                <a:spcPts val="600"/>
              </a:spcBef>
              <a:buNone/>
            </a:pPr>
            <a:r>
              <a:rPr lang="sr-Cyrl-CS" sz="1600" b="1" dirty="0">
                <a:effectLst/>
                <a:latin typeface="Arial" panose="020B0604020202020204" pitchFamily="34" charset="0"/>
                <a:ea typeface="Calibri" panose="020F0502020204030204" pitchFamily="34" charset="0"/>
              </a:rPr>
              <a:t>Разврставање </a:t>
            </a:r>
            <a:r>
              <a:rPr lang="sr-Cyrl-CS" sz="1600" b="1" dirty="0">
                <a:ea typeface="Calibri" panose="020F0502020204030204" pitchFamily="34" charset="0"/>
              </a:rPr>
              <a:t>правних лица </a:t>
            </a:r>
            <a:r>
              <a:rPr lang="sr-Cyrl-CS" sz="1600" b="1" dirty="0">
                <a:effectLst/>
                <a:latin typeface="Arial" panose="020B0604020202020204" pitchFamily="34" charset="0"/>
                <a:ea typeface="Calibri" panose="020F0502020204030204" pitchFamily="34" charset="0"/>
              </a:rPr>
              <a:t>по </a:t>
            </a:r>
            <a:r>
              <a:rPr lang="sr-Cyrl-CS" sz="1600" b="1" i="1" dirty="0">
                <a:effectLst/>
                <a:latin typeface="Arial" panose="020B0604020202020204" pitchFamily="34" charset="0"/>
                <a:ea typeface="Calibri" panose="020F0502020204030204" pitchFamily="34" charset="0"/>
              </a:rPr>
              <a:t>Закону о рачуноводству</a:t>
            </a:r>
            <a:endParaRPr lang="x-none"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554488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85038387-4167-40B1-8C86-02B9A272ADCC}"/>
              </a:ext>
            </a:extLst>
          </p:cNvPr>
          <p:cNvSpPr>
            <a:spLocks noGrp="1"/>
          </p:cNvSpPr>
          <p:nvPr>
            <p:ph idx="1"/>
          </p:nvPr>
        </p:nvSpPr>
        <p:spPr>
          <a:xfrm>
            <a:off x="457200" y="1600200"/>
            <a:ext cx="8229600" cy="676672"/>
          </a:xfrm>
        </p:spPr>
        <p:txBody>
          <a:bodyPr/>
          <a:lstStyle/>
          <a:p>
            <a:pPr marL="0" indent="0" algn="ctr">
              <a:buNone/>
            </a:pPr>
            <a:r>
              <a:rPr lang="sr-Cyrl-CS" sz="1600" b="1" dirty="0">
                <a:effectLst/>
                <a:latin typeface="Arial" panose="020B0604020202020204" pitchFamily="34" charset="0"/>
                <a:ea typeface="Calibri" panose="020F0502020204030204" pitchFamily="34" charset="0"/>
                <a:cs typeface="Times New Roman" panose="02020603050405020304" pitchFamily="18" charset="0"/>
              </a:rPr>
              <a:t>Разврставање стечајних дужника у поступцима који су отворени 2020. године</a:t>
            </a:r>
          </a:p>
          <a:p>
            <a:pPr marL="0" indent="0">
              <a:spcBef>
                <a:spcPts val="1200"/>
              </a:spcBef>
              <a:buNone/>
            </a:pPr>
            <a:r>
              <a:rPr lang="sr-Cyrl-CS" sz="1200" dirty="0">
                <a:latin typeface="Arial" panose="020B0604020202020204" pitchFamily="34" charset="0"/>
                <a:ea typeface="Calibri" panose="020F0502020204030204" pitchFamily="34" charset="0"/>
                <a:cs typeface="Times New Roman" panose="02020603050405020304" pitchFamily="18" charset="0"/>
              </a:rPr>
              <a:t>(Извор: интернет стране АЛСУ, АПР; период: 01.01.2020–15.11.2020. год.)</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 xmlns:a16="http://schemas.microsoft.com/office/drawing/2014/main" id="{9725D061-2F65-49CF-8CC6-BDB96724E813}"/>
              </a:ext>
            </a:extLst>
          </p:cNvPr>
          <p:cNvSpPr txBox="1"/>
          <p:nvPr/>
        </p:nvSpPr>
        <p:spPr>
          <a:xfrm>
            <a:off x="4211960" y="2708920"/>
            <a:ext cx="4104456" cy="3312368"/>
          </a:xfrm>
          <a:prstGeom prst="rect">
            <a:avLst/>
          </a:prstGeom>
          <a:noFill/>
        </p:spPr>
        <p:txBody>
          <a:bodyPr wrap="square" rtlCol="0">
            <a:spAutoFit/>
          </a:bodyPr>
          <a:lstStyle/>
          <a:p>
            <a:endParaRPr lang="x-none" dirty="0"/>
          </a:p>
        </p:txBody>
      </p:sp>
      <p:graphicFrame>
        <p:nvGraphicFramePr>
          <p:cNvPr id="8" name="Chart 7">
            <a:extLst>
              <a:ext uri="{FF2B5EF4-FFF2-40B4-BE49-F238E27FC236}">
                <a16:creationId xmlns="" xmlns:a16="http://schemas.microsoft.com/office/drawing/2014/main" id="{0708E45A-60E2-4C84-B986-677B4A62013B}"/>
              </a:ext>
            </a:extLst>
          </p:cNvPr>
          <p:cNvGraphicFramePr/>
          <p:nvPr>
            <p:extLst>
              <p:ext uri="{D42A27DB-BD31-4B8C-83A1-F6EECF244321}">
                <p14:modId xmlns="" xmlns:p14="http://schemas.microsoft.com/office/powerpoint/2010/main" val="1225073989"/>
              </p:ext>
            </p:extLst>
          </p:nvPr>
        </p:nvGraphicFramePr>
        <p:xfrm>
          <a:off x="3979904" y="1988840"/>
          <a:ext cx="4336512" cy="45365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1">
            <a:extLst>
              <a:ext uri="{FF2B5EF4-FFF2-40B4-BE49-F238E27FC236}">
                <a16:creationId xmlns="" xmlns:a16="http://schemas.microsoft.com/office/drawing/2014/main" id="{0F873E7F-9718-47CE-AE94-540461487A52}"/>
              </a:ext>
            </a:extLst>
          </p:cNvPr>
          <p:cNvGraphicFramePr>
            <a:graphicFrameLocks noGrp="1"/>
          </p:cNvGraphicFramePr>
          <p:nvPr>
            <p:extLst>
              <p:ext uri="{D42A27DB-BD31-4B8C-83A1-F6EECF244321}">
                <p14:modId xmlns="" xmlns:p14="http://schemas.microsoft.com/office/powerpoint/2010/main" val="3585501569"/>
              </p:ext>
            </p:extLst>
          </p:nvPr>
        </p:nvGraphicFramePr>
        <p:xfrm>
          <a:off x="601216" y="3223183"/>
          <a:ext cx="3240360" cy="1717985"/>
        </p:xfrm>
        <a:graphic>
          <a:graphicData uri="http://schemas.openxmlformats.org/drawingml/2006/table">
            <a:tbl>
              <a:tblPr firstRow="1" firstCol="1" bandRow="1"/>
              <a:tblGrid>
                <a:gridCol w="1971280">
                  <a:extLst>
                    <a:ext uri="{9D8B030D-6E8A-4147-A177-3AD203B41FA5}">
                      <a16:colId xmlns="" xmlns:a16="http://schemas.microsoft.com/office/drawing/2014/main" val="4208347977"/>
                    </a:ext>
                  </a:extLst>
                </a:gridCol>
                <a:gridCol w="620825">
                  <a:extLst>
                    <a:ext uri="{9D8B030D-6E8A-4147-A177-3AD203B41FA5}">
                      <a16:colId xmlns="" xmlns:a16="http://schemas.microsoft.com/office/drawing/2014/main" val="489288189"/>
                    </a:ext>
                  </a:extLst>
                </a:gridCol>
                <a:gridCol w="648255">
                  <a:extLst>
                    <a:ext uri="{9D8B030D-6E8A-4147-A177-3AD203B41FA5}">
                      <a16:colId xmlns="" xmlns:a16="http://schemas.microsoft.com/office/drawing/2014/main" val="2174728480"/>
                    </a:ext>
                  </a:extLst>
                </a:gridCol>
              </a:tblGrid>
              <a:tr h="343597">
                <a:tc>
                  <a:txBody>
                    <a:bodyPr/>
                    <a:lstStyle/>
                    <a:p>
                      <a:pPr>
                        <a:spcBef>
                          <a:spcPts val="1200"/>
                        </a:spcBef>
                      </a:pPr>
                      <a:r>
                        <a:rPr lang="sr-Latn-C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Микро правна лица</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Latn-C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261</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Latn-CS"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91%</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0136053"/>
                  </a:ext>
                </a:extLst>
              </a:tr>
              <a:tr h="343597">
                <a:tc>
                  <a:txBody>
                    <a:bodyPr/>
                    <a:lstStyle/>
                    <a:p>
                      <a:pPr>
                        <a:spcBef>
                          <a:spcPts val="1200"/>
                        </a:spcBef>
                      </a:pPr>
                      <a:r>
                        <a:rPr lang="sr-Latn-C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Мала правна лица</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Latn-C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Latn-CS"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96572662"/>
                  </a:ext>
                </a:extLst>
              </a:tr>
              <a:tr h="343597">
                <a:tc>
                  <a:txBody>
                    <a:bodyPr/>
                    <a:lstStyle/>
                    <a:p>
                      <a:pPr>
                        <a:spcBef>
                          <a:spcPts val="1200"/>
                        </a:spcBef>
                      </a:pPr>
                      <a:r>
                        <a:rPr lang="sr-Latn-C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Средња правна лица</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Latn-C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Latn-CS"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71813623"/>
                  </a:ext>
                </a:extLst>
              </a:tr>
              <a:tr h="343597">
                <a:tc>
                  <a:txBody>
                    <a:bodyPr/>
                    <a:lstStyle/>
                    <a:p>
                      <a:pPr>
                        <a:spcBef>
                          <a:spcPts val="1200"/>
                        </a:spcBef>
                      </a:pPr>
                      <a:r>
                        <a:rPr lang="sr-Latn-CS"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Велика правна лица</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Latn-C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1200"/>
                        </a:spcBef>
                      </a:pPr>
                      <a:r>
                        <a:rPr lang="sr-Latn-CS"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74625636"/>
                  </a:ext>
                </a:extLst>
              </a:tr>
              <a:tr h="343597">
                <a:tc>
                  <a:txBody>
                    <a:bodyPr/>
                    <a:lstStyle/>
                    <a:p>
                      <a:pPr>
                        <a:spcBef>
                          <a:spcPts val="1200"/>
                        </a:spcBef>
                      </a:pPr>
                      <a:r>
                        <a:rPr lang="sr-Cyrl-C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Укупно</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a:spcBef>
                          <a:spcPts val="1200"/>
                        </a:spcBef>
                      </a:pPr>
                      <a:r>
                        <a:rPr lang="sr-Latn-CS"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286</a:t>
                      </a:r>
                      <a:endParaRPr lang="x-none"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a:spcBef>
                          <a:spcPts val="1200"/>
                        </a:spcBef>
                      </a:pPr>
                      <a:r>
                        <a:rPr lang="sr-Latn-C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x-none"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2119143759"/>
                  </a:ext>
                </a:extLst>
              </a:tr>
            </a:tbl>
          </a:graphicData>
        </a:graphic>
      </p:graphicFrame>
    </p:spTree>
    <p:extLst>
      <p:ext uri="{BB962C8B-B14F-4D97-AF65-F5344CB8AC3E}">
        <p14:creationId xmlns="" xmlns:p14="http://schemas.microsoft.com/office/powerpoint/2010/main" val="276685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FCAB1260-557E-4ECC-9B7D-E9AAC4C61AC1}"/>
              </a:ext>
            </a:extLst>
          </p:cNvPr>
          <p:cNvSpPr>
            <a:spLocks noGrp="1"/>
          </p:cNvSpPr>
          <p:nvPr>
            <p:ph idx="1"/>
          </p:nvPr>
        </p:nvSpPr>
        <p:spPr>
          <a:xfrm>
            <a:off x="457200" y="1916832"/>
            <a:ext cx="8229600" cy="4608512"/>
          </a:xfrm>
        </p:spPr>
        <p:txBody>
          <a:bodyPr/>
          <a:lstStyle/>
          <a:p>
            <a:pPr marL="0" indent="0">
              <a:lnSpc>
                <a:spcPct val="110000"/>
              </a:lnSpc>
              <a:spcBef>
                <a:spcPts val="12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Ставом 1 члана 59 </a:t>
            </a:r>
            <a:r>
              <a:rPr lang="sr-Cyrl-CS" sz="1400" i="1" dirty="0">
                <a:effectLst/>
                <a:latin typeface="Arial" panose="020B0604020202020204" pitchFamily="34" charset="0"/>
                <a:ea typeface="Calibri" panose="020F0502020204030204" pitchFamily="34" charset="0"/>
                <a:cs typeface="Times New Roman" panose="02020603050405020304" pitchFamily="18" charset="0"/>
              </a:rPr>
              <a:t>Закона о стечају</a:t>
            </a:r>
            <a:r>
              <a:rPr lang="sr-Cyrl-CS" sz="1400" dirty="0">
                <a:effectLst/>
                <a:latin typeface="Arial" panose="020B0604020202020204" pitchFamily="34" charset="0"/>
                <a:ea typeface="Calibri" panose="020F0502020204030204" pitchFamily="34" charset="0"/>
                <a:cs typeface="Times New Roman" panose="02020603050405020304" pitchFamily="18" charset="0"/>
              </a:rPr>
              <a:t> одређено је да се предујам уплаћује за покриће трошкова огласа и трошкова обавештавања о отварању стечајног поступка свих поверилаца који су познати стечајном управнику, трошкова ангажовања стечајног управника и трошкова неопходних за обезбеђење имовине, у висини коју одреди стечајни судија, као и трошкова за регистрацију података о стечају у регистрима које води организација надлежна за вођење регистра привредних субјеката.</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6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Ставом 2 одређено је да износ предујма не може бити већи од:</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600"/>
              </a:spcBef>
              <a:spcAft>
                <a:spcPts val="0"/>
              </a:spcAft>
              <a:buFont typeface="Arial" panose="020B0604020202020204" pitchFamily="34" charset="0"/>
              <a:buChar char="•"/>
            </a:pPr>
            <a:r>
              <a:rPr lang="sr-Cyrl-CS" sz="1400" b="1" dirty="0">
                <a:effectLst/>
                <a:latin typeface="Arial" panose="020B0604020202020204" pitchFamily="34" charset="0"/>
                <a:ea typeface="Calibri" panose="020F0502020204030204" pitchFamily="34" charset="0"/>
                <a:cs typeface="Times New Roman" panose="02020603050405020304" pitchFamily="18" charset="0"/>
              </a:rPr>
              <a:t>50.000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 за микро правна лица;</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0"/>
              </a:spcBef>
              <a:spcAft>
                <a:spcPts val="0"/>
              </a:spcAft>
              <a:buFont typeface="Arial" panose="020B0604020202020204" pitchFamily="34" charset="0"/>
              <a:buChar char="•"/>
            </a:pPr>
            <a:r>
              <a:rPr lang="sr-Cyrl-CS" sz="1400" b="1" dirty="0">
                <a:effectLst/>
                <a:latin typeface="Arial" panose="020B0604020202020204" pitchFamily="34" charset="0"/>
                <a:ea typeface="Calibri" panose="020F0502020204030204" pitchFamily="34" charset="0"/>
                <a:cs typeface="Times New Roman" panose="02020603050405020304" pitchFamily="18" charset="0"/>
              </a:rPr>
              <a:t>200.000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 за мала правна лица.</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1200"/>
              </a:spcBef>
              <a:buNone/>
            </a:pPr>
            <a:r>
              <a:rPr lang="sr-Cyrl-CS" sz="1400" u="sng" dirty="0">
                <a:effectLst/>
                <a:latin typeface="Arial" panose="020B0604020202020204" pitchFamily="34" charset="0"/>
                <a:ea typeface="Calibri" panose="020F0502020204030204" pitchFamily="34" charset="0"/>
                <a:cs typeface="Times New Roman" panose="02020603050405020304" pitchFamily="18" charset="0"/>
              </a:rPr>
              <a:t>Упоредни преглед</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600"/>
              </a:spcBef>
              <a:buNone/>
            </a:pPr>
            <a:r>
              <a:rPr lang="sr-Cyrl-CS" sz="1400" i="1" dirty="0">
                <a:effectLst/>
                <a:latin typeface="Arial" panose="020B0604020202020204" pitchFamily="34" charset="0"/>
                <a:ea typeface="Calibri" panose="020F0502020204030204" pitchFamily="34" charset="0"/>
                <a:cs typeface="Times New Roman" panose="02020603050405020304" pitchFamily="18" charset="0"/>
              </a:rPr>
              <a:t>Стечајним законом </a:t>
            </a:r>
            <a:r>
              <a:rPr lang="sr-Cyrl-CS" sz="1400" dirty="0">
                <a:effectLst/>
                <a:latin typeface="Arial" panose="020B0604020202020204" pitchFamily="34" charset="0"/>
                <a:ea typeface="Calibri" panose="020F0502020204030204" pitchFamily="34" charset="0"/>
                <a:cs typeface="Times New Roman" panose="02020603050405020304" pitchFamily="18" charset="0"/>
              </a:rPr>
              <a:t>Хрватск</a:t>
            </a:r>
            <a:r>
              <a:rPr lang="x-none" sz="1400">
                <a:effectLst/>
                <a:latin typeface="Arial" panose="020B0604020202020204" pitchFamily="34" charset="0"/>
                <a:ea typeface="Calibri" panose="020F0502020204030204" pitchFamily="34" charset="0"/>
                <a:cs typeface="Times New Roman" panose="02020603050405020304" pitchFamily="18" charset="0"/>
              </a:rPr>
              <a:t>e </a:t>
            </a:r>
            <a:r>
              <a:rPr lang="sr-Cyrl-CS" sz="1400" dirty="0">
                <a:effectLst/>
                <a:latin typeface="Arial" panose="020B0604020202020204" pitchFamily="34" charset="0"/>
                <a:ea typeface="Calibri" panose="020F0502020204030204" pitchFamily="34" charset="0"/>
                <a:cs typeface="Times New Roman" panose="02020603050405020304" pitchFamily="18" charset="0"/>
              </a:rPr>
              <a:t>одређен је фиксни износ предујма за покриће трошкова претходног поступка у износу од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5.000 куна</a:t>
            </a:r>
            <a:r>
              <a:rPr lang="sr-Cyrl-CS" sz="1400" dirty="0">
                <a:effectLst/>
                <a:latin typeface="Arial" panose="020B0604020202020204" pitchFamily="34" charset="0"/>
                <a:ea typeface="Calibri" panose="020F0502020204030204" pitchFamily="34" charset="0"/>
                <a:cs typeface="Times New Roman" panose="02020603050405020304" pitchFamily="18" charset="0"/>
              </a:rPr>
              <a:t>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 78.000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a:t>
            </a:r>
            <a:r>
              <a:rPr lang="sr-Cyrl-CS" sz="1400" i="1" dirty="0">
                <a:effectLst/>
                <a:latin typeface="Arial" panose="020B0604020202020204" pitchFamily="34" charset="0"/>
                <a:ea typeface="Calibri" panose="020F0502020204030204" pitchFamily="34" charset="0"/>
                <a:cs typeface="Times New Roman" panose="02020603050405020304" pitchFamily="18" charset="0"/>
              </a:rPr>
              <a:t> </a:t>
            </a:r>
            <a:r>
              <a:rPr lang="sr-Cyrl-CS" sz="1400" dirty="0">
                <a:effectLst/>
                <a:latin typeface="Arial" panose="020B0604020202020204" pitchFamily="34" charset="0"/>
                <a:ea typeface="Calibri" panose="020F0502020204030204" pitchFamily="34" charset="0"/>
                <a:cs typeface="Times New Roman" panose="02020603050405020304" pitchFamily="18" charset="0"/>
              </a:rPr>
              <a:t>док предујам за трошкове самог поступка </a:t>
            </a:r>
            <a:r>
              <a:rPr lang="sr-Cyrl-CS" sz="1400" dirty="0">
                <a:latin typeface="Arial" panose="020B0604020202020204" pitchFamily="34" charset="0"/>
                <a:ea typeface="Calibri" panose="020F0502020204030204" pitchFamily="34" charset="0"/>
                <a:cs typeface="Times New Roman" panose="02020603050405020304" pitchFamily="18" charset="0"/>
              </a:rPr>
              <a:t>може бити различит, али не </a:t>
            </a:r>
            <a:r>
              <a:rPr lang="x-none" sz="1400">
                <a:latin typeface="Arial" panose="020B0604020202020204" pitchFamily="34" charset="0"/>
                <a:ea typeface="Calibri" panose="020F0502020204030204" pitchFamily="34" charset="0"/>
                <a:cs typeface="Times New Roman" panose="02020603050405020304" pitchFamily="18" charset="0"/>
              </a:rPr>
              <a:t>већ</a:t>
            </a:r>
            <a:r>
              <a:rPr lang="sr-Cyrl-CS" sz="1400" dirty="0">
                <a:latin typeface="Arial" panose="020B0604020202020204" pitchFamily="34" charset="0"/>
                <a:ea typeface="Calibri" panose="020F0502020204030204" pitchFamily="34" charset="0"/>
                <a:cs typeface="Times New Roman" panose="02020603050405020304" pitchFamily="18" charset="0"/>
              </a:rPr>
              <a:t>и</a:t>
            </a:r>
            <a:r>
              <a:rPr lang="x-none" sz="1400">
                <a:latin typeface="Arial" panose="020B0604020202020204" pitchFamily="34" charset="0"/>
                <a:ea typeface="Calibri" panose="020F0502020204030204" pitchFamily="34" charset="0"/>
                <a:cs typeface="Times New Roman" panose="02020603050405020304" pitchFamily="18" charset="0"/>
              </a:rPr>
              <a:t> </a:t>
            </a:r>
            <a:r>
              <a:rPr lang="sr-Cyrl-CS" sz="1400" dirty="0">
                <a:effectLst/>
                <a:latin typeface="Arial" panose="020B0604020202020204" pitchFamily="34" charset="0"/>
                <a:ea typeface="Calibri" panose="020F0502020204030204" pitchFamily="34" charset="0"/>
                <a:cs typeface="Times New Roman" panose="02020603050405020304" pitchFamily="18" charset="0"/>
              </a:rPr>
              <a:t>од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20.000 куна</a:t>
            </a:r>
            <a:r>
              <a:rPr lang="sr-Cyrl-CS" sz="1400" dirty="0">
                <a:effectLst/>
                <a:latin typeface="Arial" panose="020B0604020202020204" pitchFamily="34" charset="0"/>
                <a:ea typeface="Calibri" panose="020F0502020204030204" pitchFamily="34" charset="0"/>
                <a:cs typeface="Times New Roman" panose="02020603050405020304" pitchFamily="18" charset="0"/>
              </a:rPr>
              <a:t>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 310.000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 Поред тога, предлагач обавезно уплаћује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1.000 куна</a:t>
            </a:r>
            <a:r>
              <a:rPr lang="sr-Cyrl-CS" sz="1400" dirty="0">
                <a:effectLst/>
                <a:latin typeface="Arial" panose="020B0604020202020204" pitchFamily="34" charset="0"/>
                <a:ea typeface="Calibri" panose="020F0502020204030204" pitchFamily="34" charset="0"/>
                <a:cs typeface="Times New Roman" panose="02020603050405020304" pitchFamily="18" charset="0"/>
              </a:rPr>
              <a:t> </a:t>
            </a:r>
            <a:r>
              <a:rPr lang="sr-Cyrl-CS" sz="1400" b="1" dirty="0">
                <a:effectLst/>
                <a:latin typeface="Arial" panose="020B0604020202020204" pitchFamily="34" charset="0"/>
                <a:ea typeface="Calibri" panose="020F0502020204030204" pitchFamily="34" charset="0"/>
                <a:cs typeface="Times New Roman" panose="02020603050405020304" pitchFamily="18" charset="0"/>
              </a:rPr>
              <a:t>(≈ 15.000 дин.</a:t>
            </a:r>
            <a:r>
              <a:rPr lang="sr-Cyrl-CS" sz="1400" dirty="0">
                <a:effectLst/>
                <a:latin typeface="Arial" panose="020B0604020202020204" pitchFamily="34" charset="0"/>
                <a:ea typeface="Calibri" panose="020F0502020204030204" pitchFamily="34" charset="0"/>
                <a:cs typeface="Times New Roman" panose="02020603050405020304" pitchFamily="18" charset="0"/>
              </a:rPr>
              <a:t>) у Фонд за намирење трошкова стечајног поступка, који постоји при сваком трговачком суду.</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Bef>
                <a:spcPts val="600"/>
              </a:spcBef>
              <a:buNone/>
            </a:pPr>
            <a:r>
              <a:rPr lang="sr-Cyrl-CS" sz="1400" dirty="0">
                <a:effectLst/>
                <a:latin typeface="Arial" panose="020B0604020202020204" pitchFamily="34" charset="0"/>
                <a:ea typeface="Calibri" panose="020F0502020204030204" pitchFamily="34" charset="0"/>
                <a:cs typeface="Times New Roman" panose="02020603050405020304" pitchFamily="18" charset="0"/>
              </a:rPr>
              <a:t>Законима у Црној Гори, Републици Српској и Федерацији БиХ није унапред дефинисан износ предујма већ тај износ одређује суд.</a:t>
            </a:r>
            <a:endParaRPr lang="x-none"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x-none" sz="1400" dirty="0"/>
          </a:p>
        </p:txBody>
      </p:sp>
      <p:sp>
        <p:nvSpPr>
          <p:cNvPr id="7" name="TextBox 6">
            <a:extLst>
              <a:ext uri="{FF2B5EF4-FFF2-40B4-BE49-F238E27FC236}">
                <a16:creationId xmlns="" xmlns:a16="http://schemas.microsoft.com/office/drawing/2014/main" id="{95470362-262E-416A-8A5D-2BF982A38545}"/>
              </a:ext>
            </a:extLst>
          </p:cNvPr>
          <p:cNvSpPr txBox="1"/>
          <p:nvPr/>
        </p:nvSpPr>
        <p:spPr>
          <a:xfrm>
            <a:off x="426368" y="1412776"/>
            <a:ext cx="8291264" cy="640175"/>
          </a:xfrm>
          <a:prstGeom prst="rect">
            <a:avLst/>
          </a:prstGeom>
          <a:noFill/>
        </p:spPr>
        <p:txBody>
          <a:bodyPr wrap="square" rtlCol="0">
            <a:spAutoFit/>
          </a:bodyPr>
          <a:lstStyle/>
          <a:p>
            <a:pPr algn="ctr">
              <a:lnSpc>
                <a:spcPct val="110000"/>
              </a:lnSpc>
              <a:spcBef>
                <a:spcPts val="600"/>
              </a:spcBef>
            </a:pPr>
            <a:r>
              <a:rPr lang="sr-Cyrl-CS" sz="1600" b="1" dirty="0">
                <a:effectLst/>
                <a:latin typeface="Arial" panose="020B0604020202020204" pitchFamily="34" charset="0"/>
                <a:ea typeface="Calibri" panose="020F0502020204030204" pitchFamily="34" charset="0"/>
                <a:cs typeface="Times New Roman" panose="02020603050405020304" pitchFamily="18" charset="0"/>
              </a:rPr>
              <a:t>Предујам за </a:t>
            </a:r>
            <a:r>
              <a:rPr lang="sr-Cyrl-CS" sz="1600" b="1" dirty="0">
                <a:ea typeface="Calibri" panose="020F0502020204030204" pitchFamily="34" charset="0"/>
                <a:cs typeface="Times New Roman" panose="02020603050405020304" pitchFamily="18" charset="0"/>
              </a:rPr>
              <a:t>покретање</a:t>
            </a:r>
            <a:r>
              <a:rPr lang="sr-Cyrl-CS" sz="1600" b="1" dirty="0">
                <a:effectLst/>
                <a:latin typeface="Arial" panose="020B0604020202020204" pitchFamily="34" charset="0"/>
                <a:ea typeface="Calibri" panose="020F0502020204030204" pitchFamily="34" charset="0"/>
                <a:cs typeface="Times New Roman" panose="02020603050405020304" pitchFamily="18" charset="0"/>
              </a:rPr>
              <a:t> стечајног поступка</a:t>
            </a:r>
            <a:endParaRPr lang="x-none" sz="1600" b="1"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 xmlns:p14="http://schemas.microsoft.com/office/powerpoint/2010/main" val="2883896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0</TotalTime>
  <Words>2820</Words>
  <Application>Microsoft Office PowerPoint</Application>
  <PresentationFormat>On-screen Show (4:3)</PresentationFormat>
  <Paragraphs>270</Paragraphs>
  <Slides>19</Slides>
  <Notes>0</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Office Theme</vt:lpstr>
      <vt:lpstr>Custom Design</vt:lpstr>
      <vt:lpstr>2_Office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2020-11-16T20:19:50Z</dcterms:created>
  <dcterms:modified xsi:type="dcterms:W3CDTF">2020-11-19T20:03:53Z</dcterms:modified>
</cp:coreProperties>
</file>